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9"/>
  </p:notesMasterIdLst>
  <p:sldIdLst>
    <p:sldId id="447" r:id="rId2"/>
    <p:sldId id="584" r:id="rId3"/>
    <p:sldId id="585" r:id="rId4"/>
    <p:sldId id="586" r:id="rId5"/>
    <p:sldId id="587" r:id="rId6"/>
    <p:sldId id="588" r:id="rId7"/>
    <p:sldId id="589" r:id="rId8"/>
    <p:sldId id="590" r:id="rId9"/>
    <p:sldId id="581" r:id="rId10"/>
    <p:sldId id="599" r:id="rId11"/>
    <p:sldId id="558" r:id="rId12"/>
    <p:sldId id="576" r:id="rId13"/>
    <p:sldId id="594" r:id="rId14"/>
    <p:sldId id="596" r:id="rId15"/>
    <p:sldId id="595" r:id="rId16"/>
    <p:sldId id="597" r:id="rId17"/>
    <p:sldId id="598" r:id="rId18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87">
          <p15:clr>
            <a:srgbClr val="A4A3A4"/>
          </p15:clr>
        </p15:guide>
        <p15:guide id="4" pos="3840">
          <p15:clr>
            <a:srgbClr val="A4A3A4"/>
          </p15:clr>
        </p15:guide>
        <p15:guide id="5" pos="332">
          <p15:clr>
            <a:srgbClr val="A4A3A4"/>
          </p15:clr>
        </p15:guide>
        <p15:guide id="6" pos="7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8"/>
    <a:srgbClr val="00427D"/>
    <a:srgbClr val="00427E"/>
    <a:srgbClr val="01437D"/>
    <a:srgbClr val="00467D"/>
    <a:srgbClr val="A7FEA0"/>
    <a:srgbClr val="AEFAA4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8" autoAdjust="0"/>
    <p:restoredTop sz="99822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618"/>
        <p:guide orient="horz" pos="4087"/>
        <p:guide pos="3840"/>
        <p:guide pos="332"/>
        <p:guide pos="7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F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F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F:\&#1055;&#1088;&#1077;&#1079;&#1077;&#1085;&#1090;&#1072;&#1094;&#1080;&#1103;\&#1057;&#1054;&#1043;&#1040;&#1047;-&#1052;&#1077;&#1076;_2017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F:\&#1055;&#1088;&#1077;&#1079;&#1077;&#1085;&#1090;&#1072;&#1094;&#1080;&#1103;\&#1057;&#1054;&#1043;&#1040;&#1047;-&#1052;&#1077;&#1076;_2017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F:\&#1055;&#1088;&#1077;&#1079;&#1077;&#1085;&#1090;&#1072;&#1094;&#1080;&#1103;\56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F:\&#1055;&#1088;&#1077;&#1079;&#1077;&#1085;&#1090;&#1072;&#1094;&#1080;&#1103;\56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F:\&#1055;&#1088;&#1077;&#1079;&#1077;&#1085;&#1090;&#1072;&#1094;&#1080;&#1103;\&#1057;&#1054;&#1043;&#1040;&#1047;-&#1052;&#1077;&#1076;_2017_&#1076;&#1083;&#1103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F:\&#1055;&#1088;&#1077;&#1079;&#1077;&#1085;&#1090;&#1072;&#1094;&#1080;&#1103;\&#1057;&#1054;&#1043;&#1040;&#1047;-&#1052;&#1077;&#1076;_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E:\&#1055;&#1088;&#1077;&#1079;&#1077;&#1085;&#1090;&#1072;&#1094;&#1080;&#1103;_&#1086;&#1073;&#1091;&#1095;&#1077;&#1085;&#1080;&#1077;%20&#1079;&#1072;&#1074;%20&#1087;&#1086;&#1083;&#1080;&#1082;&#1083;&#1080;&#1085;&#1080;&#1082;\&#1040;&#1085;&#1072;&#1083;&#1080;&#1090;&#1080;&#1082;&#1072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поступивших устных обращений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Число обращений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Лист1!$A$3:$A$17</c:f>
              <c:numCache>
                <c:formatCode>mmm\-yy</c:formatCode>
                <c:ptCount val="1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</c:numCache>
            </c:numRef>
          </c:cat>
          <c:val>
            <c:numRef>
              <c:f>Лист1!$B$3:$B$17</c:f>
              <c:numCache>
                <c:formatCode>General</c:formatCode>
                <c:ptCount val="15"/>
                <c:pt idx="0">
                  <c:v>387</c:v>
                </c:pt>
                <c:pt idx="1">
                  <c:v>525</c:v>
                </c:pt>
                <c:pt idx="2">
                  <c:v>616</c:v>
                </c:pt>
                <c:pt idx="3">
                  <c:v>2428</c:v>
                </c:pt>
                <c:pt idx="4">
                  <c:v>2636</c:v>
                </c:pt>
                <c:pt idx="5">
                  <c:v>2932</c:v>
                </c:pt>
                <c:pt idx="6">
                  <c:v>2770</c:v>
                </c:pt>
                <c:pt idx="7">
                  <c:v>3185</c:v>
                </c:pt>
                <c:pt idx="8">
                  <c:v>2240</c:v>
                </c:pt>
                <c:pt idx="9">
                  <c:v>2667</c:v>
                </c:pt>
                <c:pt idx="10">
                  <c:v>3367</c:v>
                </c:pt>
                <c:pt idx="11">
                  <c:v>2113</c:v>
                </c:pt>
                <c:pt idx="12">
                  <c:v>2468</c:v>
                </c:pt>
                <c:pt idx="13">
                  <c:v>2630</c:v>
                </c:pt>
                <c:pt idx="14">
                  <c:v>2211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4752"/>
        <c:axId val="1823968"/>
      </c:barChart>
      <c:dateAx>
        <c:axId val="1824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3968"/>
        <c:crosses val="autoZero"/>
        <c:auto val="1"/>
        <c:lblOffset val="100"/>
        <c:baseTimeUnit val="months"/>
      </c:dateAx>
      <c:valAx>
        <c:axId val="18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475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Лист7!$B$5:$E$6</c:f>
              <c:multiLvlStrCache>
                <c:ptCount val="4"/>
                <c:lvl>
                  <c:pt idx="0">
                    <c:v>Все хорошо организовано, нет претензий</c:v>
                  </c:pt>
                  <c:pt idx="1">
                    <c:v>Средняя организация: приходится многократно приходить в поликлинику для сдачи анализов и иных обследований</c:v>
                  </c:pt>
                  <c:pt idx="2">
                    <c:v>Плохая организация: не выделено время отдельного приема, приходится стоять в общей очереди</c:v>
                  </c:pt>
                  <c:pt idx="3">
                    <c:v>Иное (телефон не отвечает)</c:v>
                  </c:pt>
                </c:lvl>
                <c:lvl>
                  <c:pt idx="0">
                    <c:v>1. Как Вы оцениваете проведение диспансеризации в Вашей поликлинике?</c:v>
                  </c:pt>
                </c:lvl>
              </c:multiLvlStrCache>
            </c:multiLvlStrRef>
          </c:cat>
          <c:val>
            <c:numRef>
              <c:f>Лист7!$B$7:$E$7</c:f>
              <c:numCache>
                <c:formatCode>#,##0</c:formatCode>
                <c:ptCount val="4"/>
                <c:pt idx="0">
                  <c:v>1599</c:v>
                </c:pt>
                <c:pt idx="1">
                  <c:v>675</c:v>
                </c:pt>
                <c:pt idx="2">
                  <c:v>207</c:v>
                </c:pt>
                <c:pt idx="3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9032"/>
        <c:axId val="273862368"/>
      </c:barChart>
      <c:catAx>
        <c:axId val="27386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2368"/>
        <c:crosses val="autoZero"/>
        <c:auto val="1"/>
        <c:lblAlgn val="ctr"/>
        <c:lblOffset val="100"/>
        <c:noMultiLvlLbl val="0"/>
      </c:catAx>
      <c:valAx>
        <c:axId val="27386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Лист7!$F$5:$H$6</c:f>
              <c:multiLvlStrCache>
                <c:ptCount val="3"/>
                <c:lvl>
                  <c:pt idx="0">
                    <c:v>1 день</c:v>
                  </c:pt>
                  <c:pt idx="1">
                    <c:v>2-3 дня</c:v>
                  </c:pt>
                  <c:pt idx="2">
                    <c:v>более 3 дней</c:v>
                  </c:pt>
                </c:lvl>
                <c:lvl>
                  <c:pt idx="0">
                    <c:v>2. Сколько дней Вы затратили на прохождение диспансеризации?</c:v>
                  </c:pt>
                </c:lvl>
              </c:multiLvlStrCache>
            </c:multiLvlStrRef>
          </c:cat>
          <c:val>
            <c:numRef>
              <c:f>Лист7!$F$7:$H$7</c:f>
              <c:numCache>
                <c:formatCode>#,##0</c:formatCode>
                <c:ptCount val="3"/>
                <c:pt idx="0">
                  <c:v>311</c:v>
                </c:pt>
                <c:pt idx="1">
                  <c:v>1743</c:v>
                </c:pt>
                <c:pt idx="2">
                  <c:v>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3936"/>
        <c:axId val="273864328"/>
      </c:barChart>
      <c:catAx>
        <c:axId val="2738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4328"/>
        <c:crosses val="autoZero"/>
        <c:auto val="1"/>
        <c:lblAlgn val="ctr"/>
        <c:lblOffset val="100"/>
        <c:noMultiLvlLbl val="0"/>
      </c:catAx>
      <c:valAx>
        <c:axId val="27386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12270341207349"/>
          <c:y val="2.7777777777777776E-2"/>
          <c:w val="0.87187729658792656"/>
          <c:h val="0.764367891513560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Лист7!$I$5:$J$6</c:f>
              <c:multiLvlStrCache>
                <c:ptCount val="2"/>
                <c:lvl>
                  <c:pt idx="0">
                    <c:v>да</c:v>
                  </c:pt>
                  <c:pt idx="1">
                    <c:v>нет</c:v>
                  </c:pt>
                </c:lvl>
                <c:lvl>
                  <c:pt idx="0">
                    <c:v>3. Считаете ли Вы диспансеризацию необходимым для Вас мероприятием?</c:v>
                  </c:pt>
                </c:lvl>
              </c:multiLvlStrCache>
            </c:multiLvlStrRef>
          </c:cat>
          <c:val>
            <c:numRef>
              <c:f>Лист7!$I$7:$J$7</c:f>
              <c:numCache>
                <c:formatCode>#,##0</c:formatCode>
                <c:ptCount val="2"/>
                <c:pt idx="0">
                  <c:v>2434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361032"/>
        <c:axId val="274358288"/>
      </c:barChart>
      <c:catAx>
        <c:axId val="27436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8288"/>
        <c:crosses val="autoZero"/>
        <c:auto val="1"/>
        <c:lblAlgn val="ctr"/>
        <c:lblOffset val="100"/>
        <c:noMultiLvlLbl val="0"/>
      </c:catAx>
      <c:valAx>
        <c:axId val="27435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6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Лист11!$A$5</c:f>
              <c:strCache>
                <c:ptCount val="1"/>
                <c:pt idx="0">
                  <c:v>Поступило письменных жалоб,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Лист11!$B$4:$C$4</c:f>
              <c:strCache>
                <c:ptCount val="2"/>
                <c:pt idx="0">
                  <c:v>2017</c:v>
                </c:pt>
                <c:pt idx="1">
                  <c:v>1 кв 2018</c:v>
                </c:pt>
              </c:strCache>
            </c:strRef>
          </c:cat>
          <c:val>
            <c:numRef>
              <c:f>Лист11!$B$5:$C$5</c:f>
              <c:numCache>
                <c:formatCode>###\ ###\ ###\ ##0</c:formatCode>
                <c:ptCount val="2"/>
                <c:pt idx="0">
                  <c:v>102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353584"/>
        <c:axId val="274360248"/>
      </c:barChart>
      <c:catAx>
        <c:axId val="27435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60248"/>
        <c:crosses val="autoZero"/>
        <c:auto val="1"/>
        <c:lblAlgn val="ctr"/>
        <c:lblOffset val="100"/>
        <c:noMultiLvlLbl val="0"/>
      </c:catAx>
      <c:valAx>
        <c:axId val="27436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причин жалоб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Лист11!$B$20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Лист11!$A$21:$A$26</c:f>
              <c:strCache>
                <c:ptCount val="6"/>
                <c:pt idx="0">
                  <c:v>выбор МО в сфере ОМС</c:v>
                </c:pt>
                <c:pt idx="1">
                  <c:v>организация работы МО</c:v>
                </c:pt>
                <c:pt idx="2">
                  <c:v>КМП</c:v>
                </c:pt>
                <c:pt idx="3">
                  <c:v>отказ в медицинской помощи по программам ОМС</c:v>
                </c:pt>
                <c:pt idx="4">
                  <c:v>взимание денежных средств за медицинскую помощь по программам ОМС</c:v>
                </c:pt>
                <c:pt idx="5">
                  <c:v>прочие причины</c:v>
                </c:pt>
              </c:strCache>
            </c:strRef>
          </c:cat>
          <c:val>
            <c:numRef>
              <c:f>Лист11!$B$21:$B$26</c:f>
              <c:numCache>
                <c:formatCode>0%</c:formatCode>
                <c:ptCount val="6"/>
                <c:pt idx="0">
                  <c:v>0.46078431372549017</c:v>
                </c:pt>
                <c:pt idx="1">
                  <c:v>1.9607843137254902E-2</c:v>
                </c:pt>
                <c:pt idx="2">
                  <c:v>0.34313725490196079</c:v>
                </c:pt>
                <c:pt idx="3">
                  <c:v>1.9607843137254902E-2</c:v>
                </c:pt>
                <c:pt idx="4">
                  <c:v>0.13725490196078433</c:v>
                </c:pt>
                <c:pt idx="5">
                  <c:v>1.9607843137254902E-2</c:v>
                </c:pt>
              </c:numCache>
            </c:numRef>
          </c:val>
        </c:ser>
        <c:ser>
          <c:idx val="1"/>
          <c:order val="1"/>
          <c:tx>
            <c:strRef>
              <c:f>Лист11!$C$20</c:f>
              <c:strCache>
                <c:ptCount val="1"/>
                <c:pt idx="0">
                  <c:v>1 кв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Лист11!$A$21:$A$26</c:f>
              <c:strCache>
                <c:ptCount val="6"/>
                <c:pt idx="0">
                  <c:v>выбор МО в сфере ОМС</c:v>
                </c:pt>
                <c:pt idx="1">
                  <c:v>организация работы МО</c:v>
                </c:pt>
                <c:pt idx="2">
                  <c:v>КМП</c:v>
                </c:pt>
                <c:pt idx="3">
                  <c:v>отказ в медицинской помощи по программам ОМС</c:v>
                </c:pt>
                <c:pt idx="4">
                  <c:v>взимание денежных средств за медицинскую помощь по программам ОМС</c:v>
                </c:pt>
                <c:pt idx="5">
                  <c:v>прочие причины</c:v>
                </c:pt>
              </c:strCache>
            </c:strRef>
          </c:cat>
          <c:val>
            <c:numRef>
              <c:f>Лист11!$C$21:$C$26</c:f>
              <c:numCache>
                <c:formatCode>0%</c:formatCode>
                <c:ptCount val="6"/>
                <c:pt idx="0">
                  <c:v>0.375</c:v>
                </c:pt>
                <c:pt idx="1">
                  <c:v>0</c:v>
                </c:pt>
                <c:pt idx="2">
                  <c:v>0.33333333333333331</c:v>
                </c:pt>
                <c:pt idx="3">
                  <c:v>8.3333333333333329E-2</c:v>
                </c:pt>
                <c:pt idx="4">
                  <c:v>4.1666666666666664E-2</c:v>
                </c:pt>
                <c:pt idx="5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359464"/>
        <c:axId val="274355936"/>
      </c:barChart>
      <c:catAx>
        <c:axId val="27435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5936"/>
        <c:crosses val="autoZero"/>
        <c:auto val="1"/>
        <c:lblAlgn val="ctr"/>
        <c:lblOffset val="100"/>
        <c:noMultiLvlLbl val="0"/>
      </c:catAx>
      <c:valAx>
        <c:axId val="27435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т3!$B$9</c:f>
              <c:strCache>
                <c:ptCount val="1"/>
                <c:pt idx="0">
                  <c:v>не посещали МО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2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т3!$A$10:$A$14</c:f>
              <c:strCache>
                <c:ptCount val="5"/>
                <c:pt idx="0">
                  <c:v>C</c:v>
                </c:pt>
                <c:pt idx="1">
                  <c:v>E</c:v>
                </c:pt>
                <c:pt idx="2">
                  <c:v>I</c:v>
                </c:pt>
                <c:pt idx="3">
                  <c:v>J</c:v>
                </c:pt>
                <c:pt idx="4">
                  <c:v>Итого</c:v>
                </c:pt>
              </c:strCache>
            </c:strRef>
          </c:cat>
          <c:val>
            <c:numRef>
              <c:f>т3!$B$10:$B$14</c:f>
              <c:numCache>
                <c:formatCode>0%</c:formatCode>
                <c:ptCount val="5"/>
                <c:pt idx="0">
                  <c:v>0.65435356200527706</c:v>
                </c:pt>
                <c:pt idx="1">
                  <c:v>0.68587608261159227</c:v>
                </c:pt>
                <c:pt idx="2">
                  <c:v>0.70838219862971419</c:v>
                </c:pt>
                <c:pt idx="3">
                  <c:v>0.69917669411019634</c:v>
                </c:pt>
                <c:pt idx="4">
                  <c:v>0.70563674321503134</c:v>
                </c:pt>
              </c:numCache>
            </c:numRef>
          </c:val>
        </c:ser>
        <c:ser>
          <c:idx val="1"/>
          <c:order val="1"/>
          <c:tx>
            <c:strRef>
              <c:f>т3!$C$9</c:f>
              <c:strCache>
                <c:ptCount val="1"/>
                <c:pt idx="0">
                  <c:v>посещали МО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2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т3!$A$10:$A$14</c:f>
              <c:strCache>
                <c:ptCount val="5"/>
                <c:pt idx="0">
                  <c:v>C</c:v>
                </c:pt>
                <c:pt idx="1">
                  <c:v>E</c:v>
                </c:pt>
                <c:pt idx="2">
                  <c:v>I</c:v>
                </c:pt>
                <c:pt idx="3">
                  <c:v>J</c:v>
                </c:pt>
                <c:pt idx="4">
                  <c:v>Итого</c:v>
                </c:pt>
              </c:strCache>
            </c:strRef>
          </c:cat>
          <c:val>
            <c:numRef>
              <c:f>т3!$C$10:$C$14</c:f>
              <c:numCache>
                <c:formatCode>0%</c:formatCode>
                <c:ptCount val="5"/>
                <c:pt idx="0">
                  <c:v>0.34564643799472294</c:v>
                </c:pt>
                <c:pt idx="1">
                  <c:v>0.31412391738840773</c:v>
                </c:pt>
                <c:pt idx="2">
                  <c:v>0.29161780137028581</c:v>
                </c:pt>
                <c:pt idx="3">
                  <c:v>0.30082330588980366</c:v>
                </c:pt>
                <c:pt idx="4">
                  <c:v>0.29436325678496866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359856"/>
        <c:axId val="274360640"/>
      </c:barChart>
      <c:catAx>
        <c:axId val="27435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27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60640"/>
        <c:crosses val="autoZero"/>
        <c:auto val="1"/>
        <c:lblAlgn val="ctr"/>
        <c:lblOffset val="100"/>
        <c:noMultiLvlLbl val="0"/>
      </c:catAx>
      <c:valAx>
        <c:axId val="27436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27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427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27D"/>
          </a:solidFill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Лист3!$B$15</c:f>
              <c:strCache>
                <c:ptCount val="1"/>
                <c:pt idx="0">
                  <c:v>Прочие посещения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2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Лист3!$A$16:$A$20</c:f>
              <c:strCache>
                <c:ptCount val="5"/>
                <c:pt idx="0">
                  <c:v>C</c:v>
                </c:pt>
                <c:pt idx="1">
                  <c:v>E</c:v>
                </c:pt>
                <c:pt idx="2">
                  <c:v>I</c:v>
                </c:pt>
                <c:pt idx="3">
                  <c:v>J</c:v>
                </c:pt>
                <c:pt idx="4">
                  <c:v>Общий итог</c:v>
                </c:pt>
              </c:strCache>
            </c:strRef>
          </c:cat>
          <c:val>
            <c:numRef>
              <c:f>Лист3!$B$16:$B$20</c:f>
              <c:numCache>
                <c:formatCode>0%</c:formatCode>
                <c:ptCount val="5"/>
                <c:pt idx="0">
                  <c:v>0.91820580474934033</c:v>
                </c:pt>
                <c:pt idx="1">
                  <c:v>0.9290473017988008</c:v>
                </c:pt>
                <c:pt idx="2">
                  <c:v>0.91858527251404232</c:v>
                </c:pt>
                <c:pt idx="3">
                  <c:v>0.88980367321089293</c:v>
                </c:pt>
                <c:pt idx="4">
                  <c:v>0.91820566350837751</c:v>
                </c:pt>
              </c:numCache>
            </c:numRef>
          </c:val>
        </c:ser>
        <c:ser>
          <c:idx val="1"/>
          <c:order val="1"/>
          <c:tx>
            <c:strRef>
              <c:f>Лист3!$C$15</c:f>
              <c:strCache>
                <c:ptCount val="1"/>
                <c:pt idx="0">
                  <c:v>Посещение с целью ХНИЗ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27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Лист3!$A$16:$A$20</c:f>
              <c:strCache>
                <c:ptCount val="5"/>
                <c:pt idx="0">
                  <c:v>C</c:v>
                </c:pt>
                <c:pt idx="1">
                  <c:v>E</c:v>
                </c:pt>
                <c:pt idx="2">
                  <c:v>I</c:v>
                </c:pt>
                <c:pt idx="3">
                  <c:v>J</c:v>
                </c:pt>
                <c:pt idx="4">
                  <c:v>Общий итог</c:v>
                </c:pt>
              </c:strCache>
            </c:strRef>
          </c:cat>
          <c:val>
            <c:numRef>
              <c:f>Лист3!$C$16:$C$20</c:f>
              <c:numCache>
                <c:formatCode>0%</c:formatCode>
                <c:ptCount val="5"/>
                <c:pt idx="0">
                  <c:v>8.1794195250659632E-2</c:v>
                </c:pt>
                <c:pt idx="1">
                  <c:v>7.0952698201199205E-2</c:v>
                </c:pt>
                <c:pt idx="2">
                  <c:v>8.1414727485957655E-2</c:v>
                </c:pt>
                <c:pt idx="3">
                  <c:v>0.11019632678910703</c:v>
                </c:pt>
                <c:pt idx="4">
                  <c:v>8.1794336491622502E-2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353976"/>
        <c:axId val="274354368"/>
      </c:barChart>
      <c:catAx>
        <c:axId val="27435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27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4368"/>
        <c:crosses val="autoZero"/>
        <c:auto val="1"/>
        <c:lblAlgn val="ctr"/>
        <c:lblOffset val="100"/>
        <c:noMultiLvlLbl val="0"/>
      </c:catAx>
      <c:valAx>
        <c:axId val="274354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27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427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27D"/>
          </a:solidFill>
        </a:defRPr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7317289278408002E-2"/>
          <c:y val="0.27445080747716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562190501569773E-2"/>
          <c:y val="0.30004884996759434"/>
          <c:w val="0.6645634648103631"/>
          <c:h val="0.58714090758451398"/>
        </c:manualLayout>
      </c:layout>
      <c:pie3DChart>
        <c:varyColors val="1"/>
        <c:ser>
          <c:idx val="0"/>
          <c:order val="0"/>
          <c:tx>
            <c:strRef>
              <c:f>Лист2!$B$31</c:f>
              <c:strCache>
                <c:ptCount val="1"/>
                <c:pt idx="0">
                  <c:v>Женщины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52454154156708E-2"/>
                  <c:y val="-3.0761198424536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Лист2!$A$32:$A$34</c:f>
              <c:strCache>
                <c:ptCount val="3"/>
                <c:pt idx="0">
                  <c:v>18-54</c:v>
                </c:pt>
                <c:pt idx="1">
                  <c:v>55-65</c:v>
                </c:pt>
                <c:pt idx="2">
                  <c:v>старше 66</c:v>
                </c:pt>
              </c:strCache>
            </c:strRef>
          </c:cat>
          <c:val>
            <c:numRef>
              <c:f>Лист2!$B$32:$B$34</c:f>
              <c:numCache>
                <c:formatCode>General</c:formatCode>
                <c:ptCount val="3"/>
                <c:pt idx="0">
                  <c:v>2990</c:v>
                </c:pt>
                <c:pt idx="1">
                  <c:v>533</c:v>
                </c:pt>
                <c:pt idx="2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0334336096327"/>
          <c:y val="0.42865573541883073"/>
          <c:w val="0.10939618763264218"/>
          <c:h val="0.23441724067696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Мужчины</a:t>
            </a:r>
          </a:p>
        </c:rich>
      </c:tx>
      <c:layout>
        <c:manualLayout>
          <c:xMode val="edge"/>
          <c:yMode val="edge"/>
          <c:x val="4.0415573053368325E-3"/>
          <c:y val="0.20833333333333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Лист2!$B$31</c:f>
              <c:strCache>
                <c:ptCount val="1"/>
                <c:pt idx="0">
                  <c:v>Женщины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4.154429133858268E-2"/>
                  <c:y val="-1.701808107319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Лист2!$A$42:$A$44</c:f>
              <c:strCache>
                <c:ptCount val="3"/>
                <c:pt idx="0">
                  <c:v>18-54</c:v>
                </c:pt>
                <c:pt idx="1">
                  <c:v>55-65</c:v>
                </c:pt>
                <c:pt idx="2">
                  <c:v>старше 66</c:v>
                </c:pt>
              </c:strCache>
            </c:strRef>
          </c:cat>
          <c:val>
            <c:numRef>
              <c:f>Лист2!$B$42:$B$44</c:f>
              <c:numCache>
                <c:formatCode>General</c:formatCode>
                <c:ptCount val="3"/>
                <c:pt idx="0">
                  <c:v>2041</c:v>
                </c:pt>
                <c:pt idx="1">
                  <c:v>322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сл6!$B$4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сл6!$A$5:$A$41</c:f>
              <c:strCache>
                <c:ptCount val="37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560070</c:v>
                </c:pt>
                <c:pt idx="16">
                  <c:v>560002</c:v>
                </c:pt>
                <c:pt idx="17">
                  <c:v>560034</c:v>
                </c:pt>
                <c:pt idx="18">
                  <c:v>560087</c:v>
                </c:pt>
                <c:pt idx="19">
                  <c:v>560036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560074</c:v>
                </c:pt>
                <c:pt idx="27">
                  <c:v>560098</c:v>
                </c:pt>
                <c:pt idx="28">
                  <c:v>560085</c:v>
                </c:pt>
                <c:pt idx="29">
                  <c:v>560062</c:v>
                </c:pt>
                <c:pt idx="30">
                  <c:v>560024</c:v>
                </c:pt>
                <c:pt idx="31">
                  <c:v>560079</c:v>
                </c:pt>
                <c:pt idx="32">
                  <c:v>560065</c:v>
                </c:pt>
                <c:pt idx="33">
                  <c:v>560072</c:v>
                </c:pt>
                <c:pt idx="34">
                  <c:v>560014</c:v>
                </c:pt>
                <c:pt idx="35">
                  <c:v>560059</c:v>
                </c:pt>
                <c:pt idx="36">
                  <c:v>Прочие МО</c:v>
                </c:pt>
              </c:strCache>
            </c:strRef>
          </c:cat>
          <c:val>
            <c:numRef>
              <c:f>сл6!$B$5:$B$41</c:f>
              <c:numCache>
                <c:formatCode>General</c:formatCode>
                <c:ptCount val="37"/>
                <c:pt idx="0">
                  <c:v>71</c:v>
                </c:pt>
                <c:pt idx="1">
                  <c:v>70</c:v>
                </c:pt>
                <c:pt idx="2">
                  <c:v>2</c:v>
                </c:pt>
                <c:pt idx="3">
                  <c:v>53</c:v>
                </c:pt>
                <c:pt idx="4">
                  <c:v>55</c:v>
                </c:pt>
                <c:pt idx="5">
                  <c:v>7</c:v>
                </c:pt>
                <c:pt idx="6">
                  <c:v>8</c:v>
                </c:pt>
                <c:pt idx="7">
                  <c:v>12</c:v>
                </c:pt>
                <c:pt idx="8">
                  <c:v>7</c:v>
                </c:pt>
                <c:pt idx="9">
                  <c:v>5</c:v>
                </c:pt>
                <c:pt idx="10">
                  <c:v>6</c:v>
                </c:pt>
                <c:pt idx="11">
                  <c:v>4</c:v>
                </c:pt>
                <c:pt idx="12">
                  <c:v>41</c:v>
                </c:pt>
                <c:pt idx="13">
                  <c:v>1</c:v>
                </c:pt>
                <c:pt idx="14">
                  <c:v>4</c:v>
                </c:pt>
                <c:pt idx="15">
                  <c:v>8</c:v>
                </c:pt>
                <c:pt idx="16">
                  <c:v>10</c:v>
                </c:pt>
                <c:pt idx="17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4">
                  <c:v>2</c:v>
                </c:pt>
                <c:pt idx="26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2">
                  <c:v>2</c:v>
                </c:pt>
                <c:pt idx="33">
                  <c:v>1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</c:ser>
        <c:ser>
          <c:idx val="1"/>
          <c:order val="1"/>
          <c:tx>
            <c:strRef>
              <c:f>сл6!$C$4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сл6!$A$5:$A$41</c:f>
              <c:strCache>
                <c:ptCount val="37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560070</c:v>
                </c:pt>
                <c:pt idx="16">
                  <c:v>560002</c:v>
                </c:pt>
                <c:pt idx="17">
                  <c:v>560034</c:v>
                </c:pt>
                <c:pt idx="18">
                  <c:v>560087</c:v>
                </c:pt>
                <c:pt idx="19">
                  <c:v>560036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560074</c:v>
                </c:pt>
                <c:pt idx="27">
                  <c:v>560098</c:v>
                </c:pt>
                <c:pt idx="28">
                  <c:v>560085</c:v>
                </c:pt>
                <c:pt idx="29">
                  <c:v>560062</c:v>
                </c:pt>
                <c:pt idx="30">
                  <c:v>560024</c:v>
                </c:pt>
                <c:pt idx="31">
                  <c:v>560079</c:v>
                </c:pt>
                <c:pt idx="32">
                  <c:v>560065</c:v>
                </c:pt>
                <c:pt idx="33">
                  <c:v>560072</c:v>
                </c:pt>
                <c:pt idx="34">
                  <c:v>560014</c:v>
                </c:pt>
                <c:pt idx="35">
                  <c:v>560059</c:v>
                </c:pt>
                <c:pt idx="36">
                  <c:v>Прочие МО</c:v>
                </c:pt>
              </c:strCache>
            </c:strRef>
          </c:cat>
          <c:val>
            <c:numRef>
              <c:f>сл6!$C$5:$C$41</c:f>
              <c:numCache>
                <c:formatCode>General</c:formatCode>
                <c:ptCount val="37"/>
                <c:pt idx="0">
                  <c:v>851</c:v>
                </c:pt>
                <c:pt idx="1">
                  <c:v>137</c:v>
                </c:pt>
                <c:pt idx="2">
                  <c:v>192</c:v>
                </c:pt>
                <c:pt idx="3">
                  <c:v>204</c:v>
                </c:pt>
                <c:pt idx="4">
                  <c:v>112</c:v>
                </c:pt>
                <c:pt idx="5">
                  <c:v>31</c:v>
                </c:pt>
                <c:pt idx="6">
                  <c:v>158</c:v>
                </c:pt>
                <c:pt idx="7">
                  <c:v>80</c:v>
                </c:pt>
                <c:pt idx="8">
                  <c:v>87</c:v>
                </c:pt>
                <c:pt idx="9">
                  <c:v>69</c:v>
                </c:pt>
                <c:pt idx="10">
                  <c:v>108</c:v>
                </c:pt>
                <c:pt idx="11">
                  <c:v>60</c:v>
                </c:pt>
                <c:pt idx="12">
                  <c:v>100</c:v>
                </c:pt>
                <c:pt idx="13">
                  <c:v>72</c:v>
                </c:pt>
                <c:pt idx="14">
                  <c:v>22</c:v>
                </c:pt>
                <c:pt idx="15">
                  <c:v>536</c:v>
                </c:pt>
                <c:pt idx="16">
                  <c:v>50</c:v>
                </c:pt>
                <c:pt idx="17">
                  <c:v>6</c:v>
                </c:pt>
                <c:pt idx="18">
                  <c:v>10</c:v>
                </c:pt>
                <c:pt idx="19">
                  <c:v>31</c:v>
                </c:pt>
                <c:pt idx="20">
                  <c:v>28</c:v>
                </c:pt>
                <c:pt idx="21">
                  <c:v>12</c:v>
                </c:pt>
                <c:pt idx="22">
                  <c:v>4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4</c:v>
                </c:pt>
                <c:pt idx="30">
                  <c:v>12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2</c:v>
                </c:pt>
                <c:pt idx="35">
                  <c:v>1</c:v>
                </c:pt>
                <c:pt idx="36">
                  <c:v>5</c:v>
                </c:pt>
              </c:numCache>
            </c:numRef>
          </c:val>
        </c:ser>
        <c:ser>
          <c:idx val="2"/>
          <c:order val="2"/>
          <c:tx>
            <c:strRef>
              <c:f>сл6!$D$4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сл6!$A$5:$A$41</c:f>
              <c:strCache>
                <c:ptCount val="37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560070</c:v>
                </c:pt>
                <c:pt idx="16">
                  <c:v>560002</c:v>
                </c:pt>
                <c:pt idx="17">
                  <c:v>560034</c:v>
                </c:pt>
                <c:pt idx="18">
                  <c:v>560087</c:v>
                </c:pt>
                <c:pt idx="19">
                  <c:v>560036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560074</c:v>
                </c:pt>
                <c:pt idx="27">
                  <c:v>560098</c:v>
                </c:pt>
                <c:pt idx="28">
                  <c:v>560085</c:v>
                </c:pt>
                <c:pt idx="29">
                  <c:v>560062</c:v>
                </c:pt>
                <c:pt idx="30">
                  <c:v>560024</c:v>
                </c:pt>
                <c:pt idx="31">
                  <c:v>560079</c:v>
                </c:pt>
                <c:pt idx="32">
                  <c:v>560065</c:v>
                </c:pt>
                <c:pt idx="33">
                  <c:v>560072</c:v>
                </c:pt>
                <c:pt idx="34">
                  <c:v>560014</c:v>
                </c:pt>
                <c:pt idx="35">
                  <c:v>560059</c:v>
                </c:pt>
                <c:pt idx="36">
                  <c:v>Прочие МО</c:v>
                </c:pt>
              </c:strCache>
            </c:strRef>
          </c:cat>
          <c:val>
            <c:numRef>
              <c:f>сл6!$D$5:$D$41</c:f>
              <c:numCache>
                <c:formatCode>General</c:formatCode>
                <c:ptCount val="37"/>
                <c:pt idx="0">
                  <c:v>4952</c:v>
                </c:pt>
                <c:pt idx="1">
                  <c:v>3618</c:v>
                </c:pt>
                <c:pt idx="2">
                  <c:v>3449</c:v>
                </c:pt>
                <c:pt idx="3">
                  <c:v>2511</c:v>
                </c:pt>
                <c:pt idx="4">
                  <c:v>2183</c:v>
                </c:pt>
                <c:pt idx="5">
                  <c:v>2095</c:v>
                </c:pt>
                <c:pt idx="6">
                  <c:v>1818</c:v>
                </c:pt>
                <c:pt idx="7">
                  <c:v>1727</c:v>
                </c:pt>
                <c:pt idx="8">
                  <c:v>1549</c:v>
                </c:pt>
                <c:pt idx="9">
                  <c:v>1421</c:v>
                </c:pt>
                <c:pt idx="10">
                  <c:v>1182</c:v>
                </c:pt>
                <c:pt idx="11">
                  <c:v>1123</c:v>
                </c:pt>
                <c:pt idx="12">
                  <c:v>874</c:v>
                </c:pt>
                <c:pt idx="13">
                  <c:v>846</c:v>
                </c:pt>
                <c:pt idx="14">
                  <c:v>813</c:v>
                </c:pt>
                <c:pt idx="15">
                  <c:v>203</c:v>
                </c:pt>
                <c:pt idx="16">
                  <c:v>486</c:v>
                </c:pt>
                <c:pt idx="17">
                  <c:v>266</c:v>
                </c:pt>
                <c:pt idx="18">
                  <c:v>251</c:v>
                </c:pt>
                <c:pt idx="19">
                  <c:v>206</c:v>
                </c:pt>
                <c:pt idx="20">
                  <c:v>200</c:v>
                </c:pt>
                <c:pt idx="21">
                  <c:v>135</c:v>
                </c:pt>
                <c:pt idx="22">
                  <c:v>111</c:v>
                </c:pt>
                <c:pt idx="23">
                  <c:v>73</c:v>
                </c:pt>
                <c:pt idx="24">
                  <c:v>55</c:v>
                </c:pt>
                <c:pt idx="25">
                  <c:v>36</c:v>
                </c:pt>
                <c:pt idx="26">
                  <c:v>30</c:v>
                </c:pt>
                <c:pt idx="27">
                  <c:v>33</c:v>
                </c:pt>
                <c:pt idx="28">
                  <c:v>11</c:v>
                </c:pt>
                <c:pt idx="29">
                  <c:v>23</c:v>
                </c:pt>
                <c:pt idx="30">
                  <c:v>7</c:v>
                </c:pt>
                <c:pt idx="31">
                  <c:v>16</c:v>
                </c:pt>
                <c:pt idx="32">
                  <c:v>11</c:v>
                </c:pt>
                <c:pt idx="33">
                  <c:v>10</c:v>
                </c:pt>
                <c:pt idx="34">
                  <c:v>6</c:v>
                </c:pt>
                <c:pt idx="35">
                  <c:v>10</c:v>
                </c:pt>
                <c:pt idx="36">
                  <c:v>62</c:v>
                </c:pt>
              </c:numCache>
            </c:numRef>
          </c:val>
        </c:ser>
        <c:ser>
          <c:idx val="3"/>
          <c:order val="3"/>
          <c:tx>
            <c:strRef>
              <c:f>сл6!$E$4</c:f>
              <c:strCache>
                <c:ptCount val="1"/>
                <c:pt idx="0">
                  <c:v>J</c:v>
                </c:pt>
              </c:strCache>
            </c:strRef>
          </c:tx>
          <c:spPr>
            <a:solidFill>
              <a:srgbClr val="00427D"/>
            </a:solidFill>
            <a:ln>
              <a:noFill/>
            </a:ln>
            <a:effectLst/>
          </c:spPr>
          <c:invertIfNegative val="0"/>
          <c:cat>
            <c:strRef>
              <c:f>сл6!$A$5:$A$41</c:f>
              <c:strCache>
                <c:ptCount val="37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560070</c:v>
                </c:pt>
                <c:pt idx="16">
                  <c:v>560002</c:v>
                </c:pt>
                <c:pt idx="17">
                  <c:v>560034</c:v>
                </c:pt>
                <c:pt idx="18">
                  <c:v>560087</c:v>
                </c:pt>
                <c:pt idx="19">
                  <c:v>560036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560074</c:v>
                </c:pt>
                <c:pt idx="27">
                  <c:v>560098</c:v>
                </c:pt>
                <c:pt idx="28">
                  <c:v>560085</c:v>
                </c:pt>
                <c:pt idx="29">
                  <c:v>560062</c:v>
                </c:pt>
                <c:pt idx="30">
                  <c:v>560024</c:v>
                </c:pt>
                <c:pt idx="31">
                  <c:v>560079</c:v>
                </c:pt>
                <c:pt idx="32">
                  <c:v>560065</c:v>
                </c:pt>
                <c:pt idx="33">
                  <c:v>560072</c:v>
                </c:pt>
                <c:pt idx="34">
                  <c:v>560014</c:v>
                </c:pt>
                <c:pt idx="35">
                  <c:v>560059</c:v>
                </c:pt>
                <c:pt idx="36">
                  <c:v>Прочие МО</c:v>
                </c:pt>
              </c:strCache>
            </c:strRef>
          </c:cat>
          <c:val>
            <c:numRef>
              <c:f>сл6!$E$5:$E$41</c:f>
              <c:numCache>
                <c:formatCode>General</c:formatCode>
                <c:ptCount val="37"/>
                <c:pt idx="0">
                  <c:v>124</c:v>
                </c:pt>
                <c:pt idx="1">
                  <c:v>176</c:v>
                </c:pt>
                <c:pt idx="2">
                  <c:v>163</c:v>
                </c:pt>
                <c:pt idx="3">
                  <c:v>185</c:v>
                </c:pt>
                <c:pt idx="4">
                  <c:v>157</c:v>
                </c:pt>
                <c:pt idx="5">
                  <c:v>77</c:v>
                </c:pt>
                <c:pt idx="6">
                  <c:v>167</c:v>
                </c:pt>
                <c:pt idx="7">
                  <c:v>116</c:v>
                </c:pt>
                <c:pt idx="8">
                  <c:v>52</c:v>
                </c:pt>
                <c:pt idx="9">
                  <c:v>52</c:v>
                </c:pt>
                <c:pt idx="10">
                  <c:v>73</c:v>
                </c:pt>
                <c:pt idx="11">
                  <c:v>30</c:v>
                </c:pt>
                <c:pt idx="12">
                  <c:v>22</c:v>
                </c:pt>
                <c:pt idx="13">
                  <c:v>24</c:v>
                </c:pt>
                <c:pt idx="14">
                  <c:v>15</c:v>
                </c:pt>
                <c:pt idx="15">
                  <c:v>10</c:v>
                </c:pt>
                <c:pt idx="16">
                  <c:v>48</c:v>
                </c:pt>
                <c:pt idx="17">
                  <c:v>3</c:v>
                </c:pt>
                <c:pt idx="18">
                  <c:v>3</c:v>
                </c:pt>
                <c:pt idx="19">
                  <c:v>15</c:v>
                </c:pt>
                <c:pt idx="20">
                  <c:v>17</c:v>
                </c:pt>
                <c:pt idx="21">
                  <c:v>8</c:v>
                </c:pt>
                <c:pt idx="22">
                  <c:v>8</c:v>
                </c:pt>
                <c:pt idx="23">
                  <c:v>6</c:v>
                </c:pt>
                <c:pt idx="24">
                  <c:v>1</c:v>
                </c:pt>
                <c:pt idx="26">
                  <c:v>2</c:v>
                </c:pt>
                <c:pt idx="28">
                  <c:v>11</c:v>
                </c:pt>
                <c:pt idx="32">
                  <c:v>1</c:v>
                </c:pt>
                <c:pt idx="33">
                  <c:v>3</c:v>
                </c:pt>
                <c:pt idx="34">
                  <c:v>7</c:v>
                </c:pt>
                <c:pt idx="3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3403128"/>
        <c:axId val="274359072"/>
      </c:barChart>
      <c:lineChart>
        <c:grouping val="standard"/>
        <c:varyColors val="0"/>
        <c:ser>
          <c:idx val="4"/>
          <c:order val="4"/>
          <c:tx>
            <c:strRef>
              <c:f>сл6!$I$4</c:f>
              <c:strCache>
                <c:ptCount val="1"/>
                <c:pt idx="0">
                  <c:v>Доля ЗЛ с ХНИЗ (C, I, J, E) от числа ЗЛ, прошедших ДВН</c:v>
                </c:pt>
              </c:strCache>
            </c:strRef>
          </c:tx>
          <c:spPr>
            <a:ln w="28575" cap="rnd">
              <a:solidFill>
                <a:srgbClr val="00427E"/>
              </a:solidFill>
              <a:round/>
            </a:ln>
            <a:effectLst/>
          </c:spPr>
          <c:marker>
            <c:symbol val="none"/>
          </c:marker>
          <c:cat>
            <c:strRef>
              <c:f>сл6!$A$5:$A$41</c:f>
              <c:strCache>
                <c:ptCount val="37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560070</c:v>
                </c:pt>
                <c:pt idx="16">
                  <c:v>560002</c:v>
                </c:pt>
                <c:pt idx="17">
                  <c:v>560034</c:v>
                </c:pt>
                <c:pt idx="18">
                  <c:v>560087</c:v>
                </c:pt>
                <c:pt idx="19">
                  <c:v>560036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560074</c:v>
                </c:pt>
                <c:pt idx="27">
                  <c:v>560098</c:v>
                </c:pt>
                <c:pt idx="28">
                  <c:v>560085</c:v>
                </c:pt>
                <c:pt idx="29">
                  <c:v>560062</c:v>
                </c:pt>
                <c:pt idx="30">
                  <c:v>560024</c:v>
                </c:pt>
                <c:pt idx="31">
                  <c:v>560079</c:v>
                </c:pt>
                <c:pt idx="32">
                  <c:v>560065</c:v>
                </c:pt>
                <c:pt idx="33">
                  <c:v>560072</c:v>
                </c:pt>
                <c:pt idx="34">
                  <c:v>560014</c:v>
                </c:pt>
                <c:pt idx="35">
                  <c:v>560059</c:v>
                </c:pt>
                <c:pt idx="36">
                  <c:v>Прочие МО</c:v>
                </c:pt>
              </c:strCache>
            </c:strRef>
          </c:cat>
          <c:val>
            <c:numRef>
              <c:f>сл6!$I$5:$I$41</c:f>
              <c:numCache>
                <c:formatCode>0%</c:formatCode>
                <c:ptCount val="37"/>
                <c:pt idx="0">
                  <c:v>0.44918744851344267</c:v>
                </c:pt>
                <c:pt idx="1">
                  <c:v>0.43067814854682457</c:v>
                </c:pt>
                <c:pt idx="2">
                  <c:v>0.33867236163018333</c:v>
                </c:pt>
                <c:pt idx="3">
                  <c:v>0.33348390739695088</c:v>
                </c:pt>
                <c:pt idx="4">
                  <c:v>0.32495139338950096</c:v>
                </c:pt>
                <c:pt idx="5">
                  <c:v>0.37186606091199731</c:v>
                </c:pt>
                <c:pt idx="6">
                  <c:v>0.45971361402008976</c:v>
                </c:pt>
                <c:pt idx="7">
                  <c:v>0.51946308724832213</c:v>
                </c:pt>
                <c:pt idx="8">
                  <c:v>0.45860389610389612</c:v>
                </c:pt>
                <c:pt idx="9">
                  <c:v>0.51005605011539734</c:v>
                </c:pt>
                <c:pt idx="10">
                  <c:v>0.55605199025182783</c:v>
                </c:pt>
                <c:pt idx="11">
                  <c:v>0.56604651162790698</c:v>
                </c:pt>
                <c:pt idx="12">
                  <c:v>0.37504520795660035</c:v>
                </c:pt>
                <c:pt idx="13">
                  <c:v>0.27858197932053175</c:v>
                </c:pt>
                <c:pt idx="14">
                  <c:v>0.39031078610603293</c:v>
                </c:pt>
                <c:pt idx="15">
                  <c:v>0.22284368560494555</c:v>
                </c:pt>
                <c:pt idx="16">
                  <c:v>0.38421733505821476</c:v>
                </c:pt>
                <c:pt idx="17">
                  <c:v>0.27408142999006951</c:v>
                </c:pt>
                <c:pt idx="18">
                  <c:v>0.50769230769230766</c:v>
                </c:pt>
                <c:pt idx="19">
                  <c:v>0.22528940338379341</c:v>
                </c:pt>
                <c:pt idx="20">
                  <c:v>0.43082311733800349</c:v>
                </c:pt>
                <c:pt idx="21">
                  <c:v>0.4642857142857143</c:v>
                </c:pt>
                <c:pt idx="22">
                  <c:v>0.45895522388059701</c:v>
                </c:pt>
                <c:pt idx="23">
                  <c:v>0.36160714285714285</c:v>
                </c:pt>
                <c:pt idx="24">
                  <c:v>0.3619631901840491</c:v>
                </c:pt>
                <c:pt idx="25">
                  <c:v>0.51351351351351349</c:v>
                </c:pt>
                <c:pt idx="26">
                  <c:v>0.33333333333333331</c:v>
                </c:pt>
                <c:pt idx="27">
                  <c:v>0.33653846153846156</c:v>
                </c:pt>
                <c:pt idx="28">
                  <c:v>5.0561797752808987E-2</c:v>
                </c:pt>
                <c:pt idx="29">
                  <c:v>0.41379310344827586</c:v>
                </c:pt>
                <c:pt idx="30">
                  <c:v>0.16129032258064516</c:v>
                </c:pt>
                <c:pt idx="31">
                  <c:v>0.2857142857142857</c:v>
                </c:pt>
                <c:pt idx="32">
                  <c:v>0.41463414634146339</c:v>
                </c:pt>
                <c:pt idx="33">
                  <c:v>0.21917808219178081</c:v>
                </c:pt>
                <c:pt idx="34">
                  <c:v>6.7873303167420809E-2</c:v>
                </c:pt>
                <c:pt idx="35">
                  <c:v>0.32432432432432434</c:v>
                </c:pt>
                <c:pt idx="36">
                  <c:v>0.21321321321321321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355152"/>
        <c:axId val="274357896"/>
      </c:lineChart>
      <c:catAx>
        <c:axId val="2743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7896"/>
        <c:crosses val="autoZero"/>
        <c:auto val="1"/>
        <c:lblAlgn val="ctr"/>
        <c:lblOffset val="100"/>
        <c:noMultiLvlLbl val="0"/>
      </c:catAx>
      <c:valAx>
        <c:axId val="27435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55152"/>
        <c:crosses val="autoZero"/>
        <c:crossBetween val="between"/>
      </c:valAx>
      <c:valAx>
        <c:axId val="2743590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403128"/>
        <c:crosses val="max"/>
        <c:crossBetween val="between"/>
      </c:valAx>
      <c:catAx>
        <c:axId val="243403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4359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Изменение структуры обращений </a:t>
            </a:r>
          </a:p>
          <a:p>
            <a:pPr>
              <a:defRPr/>
            </a:pPr>
            <a:r>
              <a:rPr lang="ru-RU"/>
              <a:t>в 1 кв 2018 г. по сравнению с 2017 г.</a:t>
            </a:r>
          </a:p>
        </c:rich>
      </c:tx>
      <c:layout>
        <c:manualLayout>
          <c:xMode val="edge"/>
          <c:yMode val="edge"/>
          <c:x val="0.21430174633729945"/>
          <c:y val="8.0167860136752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Лист2!$B$22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Лист2!$A$23:$A$31</c:f>
              <c:strCache>
                <c:ptCount val="9"/>
                <c:pt idx="0">
                  <c:v>об обеспечении полисами ОМС</c:v>
                </c:pt>
                <c:pt idx="1">
                  <c:v>о выборе МО в сфере ОМС</c:v>
                </c:pt>
                <c:pt idx="2">
                  <c:v>о выборе или замене смо</c:v>
                </c:pt>
                <c:pt idx="3">
                  <c:v>об организации работы МО</c:v>
                </c:pt>
                <c:pt idx="4">
                  <c:v>о лекарственном обеспечении при оказании медицинской помощи</c:v>
                </c:pt>
                <c:pt idx="5">
                  <c:v>о получении медицинской помощи по базовой программе ОМС вне территории страхования</c:v>
                </c:pt>
                <c:pt idx="6">
                  <c:v>о видах, качестве и условиях предоставления медицинской помощи по программам ОМС</c:v>
                </c:pt>
                <c:pt idx="7">
                  <c:v>о платных медицинских услугах, оказываемых в МО</c:v>
                </c:pt>
                <c:pt idx="8">
                  <c:v>другие</c:v>
                </c:pt>
              </c:strCache>
            </c:strRef>
          </c:cat>
          <c:val>
            <c:numRef>
              <c:f>Лист2!$B$23:$B$31</c:f>
              <c:numCache>
                <c:formatCode>0%</c:formatCode>
                <c:ptCount val="9"/>
                <c:pt idx="0">
                  <c:v>0.5212114463868166</c:v>
                </c:pt>
                <c:pt idx="1">
                  <c:v>1.8075195783691496E-2</c:v>
                </c:pt>
                <c:pt idx="2">
                  <c:v>0.12251790817652081</c:v>
                </c:pt>
                <c:pt idx="3">
                  <c:v>8.3880785361689497E-3</c:v>
                </c:pt>
                <c:pt idx="4">
                  <c:v>1.0615002041346546E-2</c:v>
                </c:pt>
                <c:pt idx="5">
                  <c:v>5.2703856289203132E-3</c:v>
                </c:pt>
                <c:pt idx="6">
                  <c:v>0.16241695431095277</c:v>
                </c:pt>
                <c:pt idx="7">
                  <c:v>6.086924247485432E-3</c:v>
                </c:pt>
                <c:pt idx="8">
                  <c:v>0.13699291096017518</c:v>
                </c:pt>
              </c:numCache>
            </c:numRef>
          </c:val>
        </c:ser>
        <c:ser>
          <c:idx val="1"/>
          <c:order val="1"/>
          <c:tx>
            <c:strRef>
              <c:f>Лист2!$C$22</c:f>
              <c:strCache>
                <c:ptCount val="1"/>
                <c:pt idx="0">
                  <c:v>1 кв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Лист2!$A$23:$A$31</c:f>
              <c:strCache>
                <c:ptCount val="9"/>
                <c:pt idx="0">
                  <c:v>об обеспечении полисами ОМС</c:v>
                </c:pt>
                <c:pt idx="1">
                  <c:v>о выборе МО в сфере ОМС</c:v>
                </c:pt>
                <c:pt idx="2">
                  <c:v>о выборе или замене смо</c:v>
                </c:pt>
                <c:pt idx="3">
                  <c:v>об организации работы МО</c:v>
                </c:pt>
                <c:pt idx="4">
                  <c:v>о лекарственном обеспечении при оказании медицинской помощи</c:v>
                </c:pt>
                <c:pt idx="5">
                  <c:v>о получении медицинской помощи по базовой программе ОМС вне территории страхования</c:v>
                </c:pt>
                <c:pt idx="6">
                  <c:v>о видах, качестве и условиях предоставления медицинской помощи по программам ОМС</c:v>
                </c:pt>
                <c:pt idx="7">
                  <c:v>о платных медицинских услугах, оказываемых в МО</c:v>
                </c:pt>
                <c:pt idx="8">
                  <c:v>другие</c:v>
                </c:pt>
              </c:strCache>
            </c:strRef>
          </c:cat>
          <c:val>
            <c:numRef>
              <c:f>Лист2!$C$23:$C$31</c:f>
              <c:numCache>
                <c:formatCode>0%</c:formatCode>
                <c:ptCount val="9"/>
                <c:pt idx="0">
                  <c:v>0.50581474893966338</c:v>
                </c:pt>
                <c:pt idx="1">
                  <c:v>8.756327815022575E-3</c:v>
                </c:pt>
                <c:pt idx="2">
                  <c:v>0.10986455055411137</c:v>
                </c:pt>
                <c:pt idx="3">
                  <c:v>7.114516349705842E-3</c:v>
                </c:pt>
                <c:pt idx="4">
                  <c:v>3.8308934190723763E-3</c:v>
                </c:pt>
                <c:pt idx="5">
                  <c:v>4.7886167738404707E-3</c:v>
                </c:pt>
                <c:pt idx="6">
                  <c:v>0.27158297988780955</c:v>
                </c:pt>
                <c:pt idx="7">
                  <c:v>1.3681762210972772E-3</c:v>
                </c:pt>
                <c:pt idx="8">
                  <c:v>8.3595567109043645E-2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804424"/>
        <c:axId val="249805600"/>
      </c:barChart>
      <c:catAx>
        <c:axId val="24980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805600"/>
        <c:crosses val="autoZero"/>
        <c:auto val="1"/>
        <c:lblAlgn val="ctr"/>
        <c:lblOffset val="100"/>
        <c:noMultiLvlLbl val="0"/>
      </c:catAx>
      <c:valAx>
        <c:axId val="24980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80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1437D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1437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сл8!$B$3</c:f>
              <c:strCache>
                <c:ptCount val="1"/>
                <c:pt idx="0">
                  <c:v>не посещал МО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сл8!$A$4:$A$34</c:f>
              <c:strCache>
                <c:ptCount val="31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560002</c:v>
                </c:pt>
                <c:pt idx="16">
                  <c:v>560034</c:v>
                </c:pt>
                <c:pt idx="17">
                  <c:v>560087</c:v>
                </c:pt>
                <c:pt idx="18">
                  <c:v>560036</c:v>
                </c:pt>
                <c:pt idx="19">
                  <c:v>560070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560098</c:v>
                </c:pt>
                <c:pt idx="27">
                  <c:v>560074</c:v>
                </c:pt>
                <c:pt idx="28">
                  <c:v>560062</c:v>
                </c:pt>
                <c:pt idx="29">
                  <c:v>560079</c:v>
                </c:pt>
                <c:pt idx="30">
                  <c:v>Прочие МО</c:v>
                </c:pt>
              </c:strCache>
            </c:strRef>
          </c:cat>
          <c:val>
            <c:numRef>
              <c:f>сл8!$B$4:$B$34</c:f>
              <c:numCache>
                <c:formatCode>General</c:formatCode>
                <c:ptCount val="31"/>
                <c:pt idx="0">
                  <c:v>3671</c:v>
                </c:pt>
                <c:pt idx="1">
                  <c:v>2575</c:v>
                </c:pt>
                <c:pt idx="2">
                  <c:v>1220</c:v>
                </c:pt>
                <c:pt idx="3">
                  <c:v>2139</c:v>
                </c:pt>
                <c:pt idx="4">
                  <c:v>1658</c:v>
                </c:pt>
                <c:pt idx="5">
                  <c:v>2075</c:v>
                </c:pt>
                <c:pt idx="6">
                  <c:v>1180</c:v>
                </c:pt>
                <c:pt idx="7">
                  <c:v>825</c:v>
                </c:pt>
                <c:pt idx="8">
                  <c:v>1384</c:v>
                </c:pt>
                <c:pt idx="9">
                  <c:v>1103</c:v>
                </c:pt>
                <c:pt idx="10">
                  <c:v>520</c:v>
                </c:pt>
                <c:pt idx="11">
                  <c:v>836</c:v>
                </c:pt>
                <c:pt idx="12">
                  <c:v>315</c:v>
                </c:pt>
                <c:pt idx="13">
                  <c:v>808</c:v>
                </c:pt>
                <c:pt idx="14">
                  <c:v>803</c:v>
                </c:pt>
                <c:pt idx="15">
                  <c:v>326</c:v>
                </c:pt>
                <c:pt idx="16">
                  <c:v>265</c:v>
                </c:pt>
                <c:pt idx="17">
                  <c:v>182</c:v>
                </c:pt>
                <c:pt idx="18">
                  <c:v>193</c:v>
                </c:pt>
                <c:pt idx="19">
                  <c:v>126</c:v>
                </c:pt>
                <c:pt idx="20">
                  <c:v>199</c:v>
                </c:pt>
                <c:pt idx="21">
                  <c:v>127</c:v>
                </c:pt>
                <c:pt idx="22">
                  <c:v>107</c:v>
                </c:pt>
                <c:pt idx="23">
                  <c:v>58</c:v>
                </c:pt>
                <c:pt idx="24">
                  <c:v>49</c:v>
                </c:pt>
                <c:pt idx="25">
                  <c:v>34</c:v>
                </c:pt>
                <c:pt idx="26">
                  <c:v>25</c:v>
                </c:pt>
                <c:pt idx="27">
                  <c:v>29</c:v>
                </c:pt>
                <c:pt idx="28">
                  <c:v>22</c:v>
                </c:pt>
                <c:pt idx="29">
                  <c:v>12</c:v>
                </c:pt>
                <c:pt idx="30">
                  <c:v>87</c:v>
                </c:pt>
              </c:numCache>
            </c:numRef>
          </c:val>
        </c:ser>
        <c:ser>
          <c:idx val="1"/>
          <c:order val="1"/>
          <c:tx>
            <c:strRef>
              <c:f>сл8!$C$3</c:f>
              <c:strCache>
                <c:ptCount val="1"/>
                <c:pt idx="0">
                  <c:v>посещал МО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сл8!$A$4:$A$34</c:f>
              <c:strCache>
                <c:ptCount val="31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560002</c:v>
                </c:pt>
                <c:pt idx="16">
                  <c:v>560034</c:v>
                </c:pt>
                <c:pt idx="17">
                  <c:v>560087</c:v>
                </c:pt>
                <c:pt idx="18">
                  <c:v>560036</c:v>
                </c:pt>
                <c:pt idx="19">
                  <c:v>560070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560098</c:v>
                </c:pt>
                <c:pt idx="27">
                  <c:v>560074</c:v>
                </c:pt>
                <c:pt idx="28">
                  <c:v>560062</c:v>
                </c:pt>
                <c:pt idx="29">
                  <c:v>560079</c:v>
                </c:pt>
                <c:pt idx="30">
                  <c:v>Прочие МО</c:v>
                </c:pt>
              </c:strCache>
            </c:strRef>
          </c:cat>
          <c:val>
            <c:numRef>
              <c:f>сл8!$C$4:$C$34</c:f>
              <c:numCache>
                <c:formatCode>General</c:formatCode>
                <c:ptCount val="31"/>
                <c:pt idx="0">
                  <c:v>1281</c:v>
                </c:pt>
                <c:pt idx="1">
                  <c:v>1043</c:v>
                </c:pt>
                <c:pt idx="2">
                  <c:v>2229</c:v>
                </c:pt>
                <c:pt idx="3">
                  <c:v>372</c:v>
                </c:pt>
                <c:pt idx="4">
                  <c:v>525</c:v>
                </c:pt>
                <c:pt idx="5">
                  <c:v>20</c:v>
                </c:pt>
                <c:pt idx="6">
                  <c:v>638</c:v>
                </c:pt>
                <c:pt idx="7">
                  <c:v>902</c:v>
                </c:pt>
                <c:pt idx="8">
                  <c:v>165</c:v>
                </c:pt>
                <c:pt idx="9">
                  <c:v>318</c:v>
                </c:pt>
                <c:pt idx="10">
                  <c:v>662</c:v>
                </c:pt>
                <c:pt idx="11">
                  <c:v>287</c:v>
                </c:pt>
                <c:pt idx="12">
                  <c:v>559</c:v>
                </c:pt>
                <c:pt idx="13">
                  <c:v>38</c:v>
                </c:pt>
                <c:pt idx="14">
                  <c:v>10</c:v>
                </c:pt>
                <c:pt idx="15">
                  <c:v>160</c:v>
                </c:pt>
                <c:pt idx="16">
                  <c:v>1</c:v>
                </c:pt>
                <c:pt idx="17">
                  <c:v>69</c:v>
                </c:pt>
                <c:pt idx="18">
                  <c:v>13</c:v>
                </c:pt>
                <c:pt idx="19">
                  <c:v>77</c:v>
                </c:pt>
                <c:pt idx="20">
                  <c:v>1</c:v>
                </c:pt>
                <c:pt idx="21">
                  <c:v>8</c:v>
                </c:pt>
                <c:pt idx="22">
                  <c:v>4</c:v>
                </c:pt>
                <c:pt idx="23">
                  <c:v>15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1</c:v>
                </c:pt>
                <c:pt idx="28">
                  <c:v>1</c:v>
                </c:pt>
                <c:pt idx="29">
                  <c:v>4</c:v>
                </c:pt>
                <c:pt idx="3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3400776"/>
        <c:axId val="243401168"/>
      </c:barChart>
      <c:lineChart>
        <c:grouping val="standard"/>
        <c:varyColors val="0"/>
        <c:ser>
          <c:idx val="2"/>
          <c:order val="2"/>
          <c:tx>
            <c:strRef>
              <c:f>сл8!$D$3</c:f>
              <c:strCache>
                <c:ptCount val="1"/>
                <c:pt idx="0">
                  <c:v>Число ЗЛ, посещавших МО</c:v>
                </c:pt>
              </c:strCache>
            </c:strRef>
          </c:tx>
          <c:spPr>
            <a:ln w="28575" cap="rnd">
              <a:solidFill>
                <a:srgbClr val="01437D"/>
              </a:solidFill>
              <a:round/>
            </a:ln>
            <a:effectLst/>
          </c:spPr>
          <c:marker>
            <c:symbol val="none"/>
          </c:marker>
          <c:cat>
            <c:strRef>
              <c:f>сл8!$A$4:$A$34</c:f>
              <c:strCache>
                <c:ptCount val="31"/>
                <c:pt idx="0">
                  <c:v>560017</c:v>
                </c:pt>
                <c:pt idx="1">
                  <c:v>560021</c:v>
                </c:pt>
                <c:pt idx="2">
                  <c:v>560019</c:v>
                </c:pt>
                <c:pt idx="3">
                  <c:v>560022</c:v>
                </c:pt>
                <c:pt idx="4">
                  <c:v>560026</c:v>
                </c:pt>
                <c:pt idx="5">
                  <c:v>560075</c:v>
                </c:pt>
                <c:pt idx="6">
                  <c:v>560058</c:v>
                </c:pt>
                <c:pt idx="7">
                  <c:v>560043</c:v>
                </c:pt>
                <c:pt idx="8">
                  <c:v>560078</c:v>
                </c:pt>
                <c:pt idx="9">
                  <c:v>560069</c:v>
                </c:pt>
                <c:pt idx="10">
                  <c:v>560064</c:v>
                </c:pt>
                <c:pt idx="11">
                  <c:v>560086</c:v>
                </c:pt>
                <c:pt idx="12">
                  <c:v>560057</c:v>
                </c:pt>
                <c:pt idx="13">
                  <c:v>560214</c:v>
                </c:pt>
                <c:pt idx="14">
                  <c:v>560033</c:v>
                </c:pt>
                <c:pt idx="15">
                  <c:v>560002</c:v>
                </c:pt>
                <c:pt idx="16">
                  <c:v>560034</c:v>
                </c:pt>
                <c:pt idx="17">
                  <c:v>560087</c:v>
                </c:pt>
                <c:pt idx="18">
                  <c:v>560036</c:v>
                </c:pt>
                <c:pt idx="19">
                  <c:v>560070</c:v>
                </c:pt>
                <c:pt idx="20">
                  <c:v>560032</c:v>
                </c:pt>
                <c:pt idx="21">
                  <c:v>560047</c:v>
                </c:pt>
                <c:pt idx="22">
                  <c:v>560088</c:v>
                </c:pt>
                <c:pt idx="23">
                  <c:v>560045</c:v>
                </c:pt>
                <c:pt idx="24">
                  <c:v>560206</c:v>
                </c:pt>
                <c:pt idx="25">
                  <c:v>560081</c:v>
                </c:pt>
                <c:pt idx="26">
                  <c:v>560098</c:v>
                </c:pt>
                <c:pt idx="27">
                  <c:v>560074</c:v>
                </c:pt>
                <c:pt idx="28">
                  <c:v>560062</c:v>
                </c:pt>
                <c:pt idx="29">
                  <c:v>560079</c:v>
                </c:pt>
                <c:pt idx="30">
                  <c:v>Прочие МО</c:v>
                </c:pt>
              </c:strCache>
            </c:strRef>
          </c:cat>
          <c:val>
            <c:numRef>
              <c:f>сл8!$D$4:$D$34</c:f>
              <c:numCache>
                <c:formatCode>General</c:formatCode>
                <c:ptCount val="31"/>
                <c:pt idx="0">
                  <c:v>4952</c:v>
                </c:pt>
                <c:pt idx="1">
                  <c:v>3618</c:v>
                </c:pt>
                <c:pt idx="2">
                  <c:v>3449</c:v>
                </c:pt>
                <c:pt idx="3">
                  <c:v>2511</c:v>
                </c:pt>
                <c:pt idx="4">
                  <c:v>2183</c:v>
                </c:pt>
                <c:pt idx="5">
                  <c:v>2095</c:v>
                </c:pt>
                <c:pt idx="6">
                  <c:v>1818</c:v>
                </c:pt>
                <c:pt idx="7">
                  <c:v>1727</c:v>
                </c:pt>
                <c:pt idx="8">
                  <c:v>1549</c:v>
                </c:pt>
                <c:pt idx="9">
                  <c:v>1421</c:v>
                </c:pt>
                <c:pt idx="10">
                  <c:v>1182</c:v>
                </c:pt>
                <c:pt idx="11">
                  <c:v>1123</c:v>
                </c:pt>
                <c:pt idx="12">
                  <c:v>874</c:v>
                </c:pt>
                <c:pt idx="13">
                  <c:v>846</c:v>
                </c:pt>
                <c:pt idx="14">
                  <c:v>813</c:v>
                </c:pt>
                <c:pt idx="15">
                  <c:v>486</c:v>
                </c:pt>
                <c:pt idx="16">
                  <c:v>266</c:v>
                </c:pt>
                <c:pt idx="17">
                  <c:v>251</c:v>
                </c:pt>
                <c:pt idx="18">
                  <c:v>206</c:v>
                </c:pt>
                <c:pt idx="19">
                  <c:v>203</c:v>
                </c:pt>
                <c:pt idx="20">
                  <c:v>200</c:v>
                </c:pt>
                <c:pt idx="21">
                  <c:v>135</c:v>
                </c:pt>
                <c:pt idx="22">
                  <c:v>111</c:v>
                </c:pt>
                <c:pt idx="23">
                  <c:v>73</c:v>
                </c:pt>
                <c:pt idx="24">
                  <c:v>55</c:v>
                </c:pt>
                <c:pt idx="25">
                  <c:v>36</c:v>
                </c:pt>
                <c:pt idx="26">
                  <c:v>33</c:v>
                </c:pt>
                <c:pt idx="27">
                  <c:v>30</c:v>
                </c:pt>
                <c:pt idx="28">
                  <c:v>23</c:v>
                </c:pt>
                <c:pt idx="29">
                  <c:v>16</c:v>
                </c:pt>
                <c:pt idx="30">
                  <c:v>117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397640"/>
        <c:axId val="243397248"/>
      </c:lineChart>
      <c:catAx>
        <c:axId val="24339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437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397248"/>
        <c:crosses val="autoZero"/>
        <c:auto val="1"/>
        <c:lblAlgn val="ctr"/>
        <c:lblOffset val="100"/>
        <c:noMultiLvlLbl val="0"/>
      </c:catAx>
      <c:valAx>
        <c:axId val="2433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437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397640"/>
        <c:crosses val="autoZero"/>
        <c:crossBetween val="between"/>
      </c:valAx>
      <c:valAx>
        <c:axId val="24340116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437D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400776"/>
        <c:crosses val="max"/>
        <c:crossBetween val="between"/>
      </c:valAx>
      <c:catAx>
        <c:axId val="243400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3401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1437D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1437D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Переадресация  устных обращений СП более высокого </a:t>
            </a:r>
            <a:r>
              <a:rPr lang="ru-RU" dirty="0" smtClean="0"/>
              <a:t>уровня в 1 </a:t>
            </a:r>
            <a:r>
              <a:rPr lang="ru-RU" dirty="0" err="1" smtClean="0"/>
              <a:t>кв</a:t>
            </a:r>
            <a:r>
              <a:rPr lang="ru-RU" dirty="0" smtClean="0"/>
              <a:t> 2018г.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Лист10!$A$5:$A$7</c:f>
              <c:strCache>
                <c:ptCount val="3"/>
                <c:pt idx="0">
                  <c:v>Количество поступивших устных обращений, всего:</c:v>
                </c:pt>
                <c:pt idx="1">
                  <c:v>из них: переадресованных к страховому представителю 2 уровня</c:v>
                </c:pt>
                <c:pt idx="2">
                  <c:v>из них: переадресованных к страховому представителю 3 уровня</c:v>
                </c:pt>
              </c:strCache>
            </c:strRef>
          </c:cat>
          <c:val>
            <c:numRef>
              <c:f>Лист10!$B$5:$B$7</c:f>
              <c:numCache>
                <c:formatCode>###\ ###\ ###\ ##0</c:formatCode>
                <c:ptCount val="3"/>
                <c:pt idx="0">
                  <c:v>7309</c:v>
                </c:pt>
                <c:pt idx="1">
                  <c:v>161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806776"/>
        <c:axId val="249804816"/>
      </c:barChart>
      <c:catAx>
        <c:axId val="24980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804816"/>
        <c:crosses val="autoZero"/>
        <c:auto val="1"/>
        <c:lblAlgn val="ctr"/>
        <c:lblOffset val="100"/>
        <c:noMultiLvlLbl val="0"/>
      </c:catAx>
      <c:valAx>
        <c:axId val="24980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80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Первичное информирование о 1 этапе ДВН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Лист3!$A$4:$A$8</c:f>
              <c:strCache>
                <c:ptCount val="5"/>
                <c:pt idx="0">
                  <c:v>СМС</c:v>
                </c:pt>
                <c:pt idx="1">
                  <c:v>Автоинформирование (звонок)</c:v>
                </c:pt>
                <c:pt idx="2">
                  <c:v>Лично (звонок)</c:v>
                </c:pt>
                <c:pt idx="3">
                  <c:v>Почтовая рассылка</c:v>
                </c:pt>
                <c:pt idx="4">
                  <c:v>Итого</c:v>
                </c:pt>
              </c:strCache>
            </c:strRef>
          </c:cat>
          <c:val>
            <c:numRef>
              <c:f>Лист3!$B$4:$B$8</c:f>
              <c:numCache>
                <c:formatCode>General</c:formatCode>
                <c:ptCount val="5"/>
                <c:pt idx="0" formatCode="#,##0">
                  <c:v>54805</c:v>
                </c:pt>
                <c:pt idx="1">
                  <c:v>1075</c:v>
                </c:pt>
                <c:pt idx="2">
                  <c:v>17868</c:v>
                </c:pt>
                <c:pt idx="3">
                  <c:v>34684</c:v>
                </c:pt>
                <c:pt idx="4" formatCode="#,##0">
                  <c:v>108432</c:v>
                </c:pt>
              </c:numCache>
            </c:numRef>
          </c:val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1кв 2018г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Лист3!$A$4:$A$8</c:f>
              <c:strCache>
                <c:ptCount val="5"/>
                <c:pt idx="0">
                  <c:v>СМС</c:v>
                </c:pt>
                <c:pt idx="1">
                  <c:v>Автоинформирование (звонок)</c:v>
                </c:pt>
                <c:pt idx="2">
                  <c:v>Лично (звонок)</c:v>
                </c:pt>
                <c:pt idx="3">
                  <c:v>Почтовая рассылка</c:v>
                </c:pt>
                <c:pt idx="4">
                  <c:v>Итого</c:v>
                </c:pt>
              </c:strCache>
            </c:strRef>
          </c:cat>
          <c:val>
            <c:numRef>
              <c:f>Лист3!$C$4:$C$8</c:f>
              <c:numCache>
                <c:formatCode>General</c:formatCode>
                <c:ptCount val="5"/>
                <c:pt idx="0">
                  <c:v>12420</c:v>
                </c:pt>
                <c:pt idx="1">
                  <c:v>0</c:v>
                </c:pt>
                <c:pt idx="2">
                  <c:v>4490</c:v>
                </c:pt>
                <c:pt idx="3">
                  <c:v>8064</c:v>
                </c:pt>
                <c:pt idx="4" formatCode="#,##0">
                  <c:v>24974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805208"/>
        <c:axId val="249805992"/>
      </c:barChart>
      <c:catAx>
        <c:axId val="24980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805992"/>
        <c:crosses val="autoZero"/>
        <c:auto val="1"/>
        <c:lblAlgn val="ctr"/>
        <c:lblOffset val="100"/>
        <c:noMultiLvlLbl val="0"/>
      </c:catAx>
      <c:valAx>
        <c:axId val="24980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8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Повторное информирование о 1 этапе ДВН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Лист4!$B$9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Лист4!$A$10:$A$14</c:f>
              <c:strCache>
                <c:ptCount val="5"/>
                <c:pt idx="0">
                  <c:v>СМС</c:v>
                </c:pt>
                <c:pt idx="1">
                  <c:v>Автоинформирование (звонок)</c:v>
                </c:pt>
                <c:pt idx="2">
                  <c:v>Лично (звонок)</c:v>
                </c:pt>
                <c:pt idx="3">
                  <c:v>Почтовая рассылка</c:v>
                </c:pt>
                <c:pt idx="4">
                  <c:v>Итого</c:v>
                </c:pt>
              </c:strCache>
            </c:strRef>
          </c:cat>
          <c:val>
            <c:numRef>
              <c:f>Лист4!$B$10:$B$14</c:f>
              <c:numCache>
                <c:formatCode>General</c:formatCode>
                <c:ptCount val="5"/>
                <c:pt idx="0" formatCode="#,##0">
                  <c:v>35636</c:v>
                </c:pt>
                <c:pt idx="1">
                  <c:v>8039</c:v>
                </c:pt>
                <c:pt idx="2">
                  <c:v>405</c:v>
                </c:pt>
                <c:pt idx="3">
                  <c:v>35794</c:v>
                </c:pt>
                <c:pt idx="4" formatCode="#,##0">
                  <c:v>79874</c:v>
                </c:pt>
              </c:numCache>
            </c:numRef>
          </c:val>
        </c:ser>
        <c:ser>
          <c:idx val="1"/>
          <c:order val="1"/>
          <c:tx>
            <c:strRef>
              <c:f>Лист4!$C$9</c:f>
              <c:strCache>
                <c:ptCount val="1"/>
                <c:pt idx="0">
                  <c:v>1кв 2018г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Лист4!$A$10:$A$14</c:f>
              <c:strCache>
                <c:ptCount val="5"/>
                <c:pt idx="0">
                  <c:v>СМС</c:v>
                </c:pt>
                <c:pt idx="1">
                  <c:v>Автоинформирование (звонок)</c:v>
                </c:pt>
                <c:pt idx="2">
                  <c:v>Лично (звонок)</c:v>
                </c:pt>
                <c:pt idx="3">
                  <c:v>Почтовая рассылка</c:v>
                </c:pt>
                <c:pt idx="4">
                  <c:v>Итого</c:v>
                </c:pt>
              </c:strCache>
            </c:strRef>
          </c:cat>
          <c:val>
            <c:numRef>
              <c:f>Лист4!$C$10:$C$14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3798</c:v>
                </c:pt>
                <c:pt idx="3">
                  <c:v>0</c:v>
                </c:pt>
                <c:pt idx="4" formatCode="#,##0">
                  <c:v>3798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5896"/>
        <c:axId val="273864720"/>
      </c:barChart>
      <c:catAx>
        <c:axId val="27386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4720"/>
        <c:crosses val="autoZero"/>
        <c:auto val="1"/>
        <c:lblAlgn val="ctr"/>
        <c:lblOffset val="100"/>
        <c:noMultiLvlLbl val="0"/>
      </c:catAx>
      <c:valAx>
        <c:axId val="27386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Информирование о 2 этапе ДВН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Лист5!$B$8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Лист5!$A$9:$A$13</c:f>
              <c:strCache>
                <c:ptCount val="5"/>
                <c:pt idx="0">
                  <c:v>СМС</c:v>
                </c:pt>
                <c:pt idx="1">
                  <c:v>Автоинформирование (звонок)</c:v>
                </c:pt>
                <c:pt idx="2">
                  <c:v>Лично (звонок)</c:v>
                </c:pt>
                <c:pt idx="3">
                  <c:v>Почтовая рассылка</c:v>
                </c:pt>
                <c:pt idx="4">
                  <c:v>Итого</c:v>
                </c:pt>
              </c:strCache>
            </c:strRef>
          </c:cat>
          <c:val>
            <c:numRef>
              <c:f>Лист5!$B$9:$B$13</c:f>
              <c:numCache>
                <c:formatCode>General</c:formatCode>
                <c:ptCount val="5"/>
                <c:pt idx="0" formatCode="#,##0">
                  <c:v>5934</c:v>
                </c:pt>
                <c:pt idx="1">
                  <c:v>1460</c:v>
                </c:pt>
                <c:pt idx="2">
                  <c:v>22</c:v>
                </c:pt>
                <c:pt idx="3">
                  <c:v>4802</c:v>
                </c:pt>
                <c:pt idx="4" formatCode="#,##0">
                  <c:v>12218</c:v>
                </c:pt>
              </c:numCache>
            </c:numRef>
          </c:val>
        </c:ser>
        <c:ser>
          <c:idx val="1"/>
          <c:order val="1"/>
          <c:tx>
            <c:strRef>
              <c:f>Лист5!$C$8</c:f>
              <c:strCache>
                <c:ptCount val="1"/>
                <c:pt idx="0">
                  <c:v>1кв 2018г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Лист5!$A$9:$A$13</c:f>
              <c:strCache>
                <c:ptCount val="5"/>
                <c:pt idx="0">
                  <c:v>СМС</c:v>
                </c:pt>
                <c:pt idx="1">
                  <c:v>Автоинформирование (звонок)</c:v>
                </c:pt>
                <c:pt idx="2">
                  <c:v>Лично (звонок)</c:v>
                </c:pt>
                <c:pt idx="3">
                  <c:v>Почтовая рассылка</c:v>
                </c:pt>
                <c:pt idx="4">
                  <c:v>Итого</c:v>
                </c:pt>
              </c:strCache>
            </c:strRef>
          </c:cat>
          <c:val>
            <c:numRef>
              <c:f>Лист5!$C$9:$C$13</c:f>
              <c:numCache>
                <c:formatCode>General</c:formatCode>
                <c:ptCount val="5"/>
                <c:pt idx="0">
                  <c:v>159</c:v>
                </c:pt>
                <c:pt idx="2">
                  <c:v>82</c:v>
                </c:pt>
                <c:pt idx="3">
                  <c:v>530</c:v>
                </c:pt>
                <c:pt idx="4" formatCode="#,##0">
                  <c:v>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7072"/>
        <c:axId val="273868640"/>
      </c:barChart>
      <c:catAx>
        <c:axId val="27386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8640"/>
        <c:crosses val="autoZero"/>
        <c:auto val="1"/>
        <c:lblAlgn val="ctr"/>
        <c:lblOffset val="100"/>
        <c:noMultiLvlLbl val="0"/>
      </c:catAx>
      <c:valAx>
        <c:axId val="27386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3D7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Лист6!$B$5:$D$6</c:f>
              <c:multiLvlStrCache>
                <c:ptCount val="3"/>
                <c:lvl>
                  <c:pt idx="0">
                    <c:v>ДА</c:v>
                  </c:pt>
                  <c:pt idx="1">
                    <c:v>НЕТ*</c:v>
                  </c:pt>
                  <c:pt idx="2">
                    <c:v>Телефон не отвечает</c:v>
                  </c:pt>
                </c:lvl>
                <c:lvl>
                  <c:pt idx="0">
                    <c:v>Вы получали информационное сообщение от СМО о необходимости прохождения диспансеризации?</c:v>
                  </c:pt>
                </c:lvl>
              </c:multiLvlStrCache>
            </c:multiLvlStrRef>
          </c:cat>
          <c:val>
            <c:numRef>
              <c:f>Лист6!$B$7:$D$7</c:f>
              <c:numCache>
                <c:formatCode>General</c:formatCode>
                <c:ptCount val="3"/>
                <c:pt idx="0">
                  <c:v>5259</c:v>
                </c:pt>
                <c:pt idx="1">
                  <c:v>253</c:v>
                </c:pt>
                <c:pt idx="2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7464"/>
        <c:axId val="273863152"/>
      </c:barChart>
      <c:catAx>
        <c:axId val="27386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3152"/>
        <c:crosses val="autoZero"/>
        <c:auto val="1"/>
        <c:lblAlgn val="ctr"/>
        <c:lblOffset val="100"/>
        <c:noMultiLvlLbl val="0"/>
      </c:catAx>
      <c:valAx>
        <c:axId val="27386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7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Лист6!$E$5:$G$6</c:f>
              <c:multiLvlStrCache>
                <c:ptCount val="3"/>
                <c:lvl>
                  <c:pt idx="0">
                    <c:v>Да, я пройду в текущем или следующем месяце</c:v>
                  </c:pt>
                  <c:pt idx="1">
                    <c:v>НЕТ</c:v>
                  </c:pt>
                  <c:pt idx="2">
                    <c:v>Я не буду отвечать</c:v>
                  </c:pt>
                </c:lvl>
                <c:lvl>
                  <c:pt idx="0">
                    <c:v>Обращались ли Вы в МО для прохождения диспансеризации?</c:v>
                  </c:pt>
                </c:lvl>
              </c:multiLvlStrCache>
            </c:multiLvlStrRef>
          </c:cat>
          <c:val>
            <c:numRef>
              <c:f>Лист6!$E$7:$G$7</c:f>
              <c:numCache>
                <c:formatCode>General</c:formatCode>
                <c:ptCount val="3"/>
                <c:pt idx="0">
                  <c:v>2302</c:v>
                </c:pt>
                <c:pt idx="1">
                  <c:v>3144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5112"/>
        <c:axId val="273867856"/>
      </c:barChart>
      <c:catAx>
        <c:axId val="27386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7856"/>
        <c:crosses val="autoZero"/>
        <c:auto val="1"/>
        <c:lblAlgn val="ctr"/>
        <c:lblOffset val="100"/>
        <c:noMultiLvlLbl val="0"/>
      </c:catAx>
      <c:valAx>
        <c:axId val="27386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3D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Лист6!$H$5:$R$6</c:f>
              <c:multiLvlStrCache>
                <c:ptCount val="11"/>
                <c:lvl>
                  <c:pt idx="0">
                    <c:v>1. Думаю, что она плохо организована (большие очереди, неудобный режим работы врачей)</c:v>
                  </c:pt>
                  <c:pt idx="1">
                    <c:v>2. Думаю, что ее проводят некачественно (неполное обследование, рекомендации)</c:v>
                  </c:pt>
                  <c:pt idx="2">
                    <c:v> 3. Не считаю необходимым тратить время на диспансеризацию</c:v>
                  </c:pt>
                  <c:pt idx="3">
                    <c:v>4. Не пользуюсь бесплатной помощью по ОМС</c:v>
                  </c:pt>
                  <c:pt idx="4">
                    <c:v>5. Планирую пройти диспансеризацию позже</c:v>
                  </c:pt>
                  <c:pt idx="5">
                    <c:v>6. Не отпускает работодатель</c:v>
                  </c:pt>
                  <c:pt idx="6">
                    <c:v>7. Я уже прошел</c:v>
                  </c:pt>
                  <c:pt idx="7">
                    <c:v>8. Я не знал о том, что мне необходимо пройти диспансеризацию</c:v>
                  </c:pt>
                  <c:pt idx="8">
                    <c:v>9. Прохожу или буду проходить медицинский осмотр на предприятии</c:v>
                  </c:pt>
                  <c:pt idx="9">
                    <c:v>10. Я и так знаю об имеющихся у меня хронических заболеваниях и регулярно слежу за своим здоровьем</c:v>
                  </c:pt>
                  <c:pt idx="10">
                    <c:v>11. Я уже состою на диспансерном наблюдении в поликлинике</c:v>
                  </c:pt>
                </c:lvl>
                <c:lvl>
                  <c:pt idx="0">
                    <c:v>По каким причинам Вы  отказываетесь от прохождения диспансеризации в Вашей медицинской организации?</c:v>
                  </c:pt>
                </c:lvl>
              </c:multiLvlStrCache>
            </c:multiLvlStrRef>
          </c:cat>
          <c:val>
            <c:numRef>
              <c:f>Лист6!$H$7:$R$7</c:f>
              <c:numCache>
                <c:formatCode>General</c:formatCode>
                <c:ptCount val="11"/>
                <c:pt idx="0">
                  <c:v>80</c:v>
                </c:pt>
                <c:pt idx="1">
                  <c:v>30</c:v>
                </c:pt>
                <c:pt idx="2">
                  <c:v>302</c:v>
                </c:pt>
                <c:pt idx="3">
                  <c:v>37</c:v>
                </c:pt>
                <c:pt idx="4">
                  <c:v>1733</c:v>
                </c:pt>
                <c:pt idx="5">
                  <c:v>258</c:v>
                </c:pt>
                <c:pt idx="6">
                  <c:v>57</c:v>
                </c:pt>
                <c:pt idx="7">
                  <c:v>170</c:v>
                </c:pt>
                <c:pt idx="8">
                  <c:v>315</c:v>
                </c:pt>
                <c:pt idx="9">
                  <c:v>73</c:v>
                </c:pt>
                <c:pt idx="10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65504"/>
        <c:axId val="273861976"/>
      </c:barChart>
      <c:catAx>
        <c:axId val="2738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1976"/>
        <c:crosses val="autoZero"/>
        <c:auto val="1"/>
        <c:lblAlgn val="ctr"/>
        <c:lblOffset val="100"/>
        <c:noMultiLvlLbl val="0"/>
      </c:catAx>
      <c:valAx>
        <c:axId val="27386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D7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6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D78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51A52-E1B0-4E24-9DDD-13D42F960CB1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8A5D96-D2D5-48EB-9CA8-9582D1621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5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290776-2C24-4245-8447-51F628D841E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5600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443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25450" algn="l"/>
                <a:tab pos="852488" algn="l"/>
                <a:tab pos="1279525" algn="l"/>
                <a:tab pos="1708150" algn="l"/>
                <a:tab pos="2135188" algn="l"/>
                <a:tab pos="2563813" algn="l"/>
                <a:tab pos="2992438" algn="l"/>
                <a:tab pos="3419475" algn="l"/>
                <a:tab pos="3846513" algn="l"/>
                <a:tab pos="4275138" algn="l"/>
                <a:tab pos="4703763" algn="l"/>
                <a:tab pos="5130800" algn="l"/>
                <a:tab pos="5559425" algn="l"/>
                <a:tab pos="5986463" algn="l"/>
                <a:tab pos="6413500" algn="l"/>
                <a:tab pos="6842125" algn="l"/>
                <a:tab pos="7270750" algn="l"/>
                <a:tab pos="7697788" algn="l"/>
                <a:tab pos="8124825" algn="l"/>
                <a:tab pos="855345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81E58C-6B99-40B0-8774-DCA9B3D3A159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5600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9602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22313"/>
          <a:stretch>
            <a:fillRect/>
          </a:stretch>
        </p:blipFill>
        <p:spPr bwMode="auto">
          <a:xfrm>
            <a:off x="-12700" y="-26988"/>
            <a:ext cx="122047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9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A27B1736-06AF-4E95-8833-665E4D304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6786" y="115891"/>
            <a:ext cx="2880783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4435" y="115891"/>
            <a:ext cx="8439151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7789607F-DEA8-4B90-943D-2E10D59D1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5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6" y="115888"/>
            <a:ext cx="9122833" cy="1008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34434" y="1484313"/>
            <a:ext cx="11523133" cy="464185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AA37C491-AA94-40E1-9DA4-5AA6D81BA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8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BB2013E-A921-4726-9049-5EA3209B2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2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526213"/>
            <a:ext cx="12192000" cy="331787"/>
          </a:xfrm>
          <a:prstGeom prst="rect">
            <a:avLst/>
          </a:prstGeom>
          <a:solidFill>
            <a:srgbClr val="3439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600" smtClean="0">
              <a:solidFill>
                <a:srgbClr val="002D87"/>
              </a:solidFill>
              <a:cs typeface="Arial" charset="0"/>
            </a:endParaRPr>
          </a:p>
        </p:txBody>
      </p:sp>
      <p:pic>
        <p:nvPicPr>
          <p:cNvPr id="5" name="Picture 20" descr="SOGAZ logo new rus whit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25"/>
            <a:ext cx="55292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r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6350" y="1628775"/>
            <a:ext cx="12192000" cy="144463"/>
          </a:xfrm>
          <a:prstGeom prst="rect">
            <a:avLst/>
          </a:prstGeom>
          <a:solidFill>
            <a:srgbClr val="3439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mtClean="0">
                <a:solidFill>
                  <a:srgbClr val="000000"/>
                </a:solidFill>
                <a:cs typeface="Arial" charset="0"/>
              </a:rPr>
              <a:t> </a:t>
            </a:r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Picture 7" descr="SOGAZ logo new rus bl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23705" r="15628" b="23705"/>
          <a:stretch>
            <a:fillRect/>
          </a:stretch>
        </p:blipFill>
        <p:spPr bwMode="auto">
          <a:xfrm>
            <a:off x="3884613" y="2000250"/>
            <a:ext cx="4419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8512" y="3714768"/>
            <a:ext cx="9097136" cy="1470025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66698" y="5357842"/>
            <a:ext cx="4519247" cy="841375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38713" y="6550025"/>
            <a:ext cx="2317750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7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sogaz.ru\S000$\7\Gorobets.Aleksandra\My Documents\My Pictures\Лого\logo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6142038"/>
            <a:ext cx="1239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Fs-virt\управрекламы\Uvarov\Present\16x9_0026_Group 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r="76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68386" y="3831184"/>
            <a:ext cx="9855231" cy="1470025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3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A43ABB6C-0FAC-4471-8FAE-D17540318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4435" y="1484313"/>
            <a:ext cx="565996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2" y="1484313"/>
            <a:ext cx="565996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5E755413-A7EB-45BE-96AA-3BD62201F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A432933E-FD57-4E88-B95E-21C35150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59C2C38E-B90D-4F29-9127-A7E5C3C85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9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6E5C096-849E-43BC-B0B2-62996EAD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081293F3-F919-461B-B726-A82E0E93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2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888" y="6337300"/>
            <a:ext cx="259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E1CB216-F1EC-4D3F-B0EF-751838799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4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282575"/>
            <a:ext cx="10656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484313"/>
            <a:ext cx="115220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0" y="6337300"/>
            <a:ext cx="960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467D"/>
                </a:solidFill>
              </a:defRPr>
            </a:lvl1pPr>
          </a:lstStyle>
          <a:p>
            <a:pPr>
              <a:defRPr/>
            </a:pPr>
            <a:fld id="{43B68685-5CD9-4337-8E17-D6FB08678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2" descr="E:\rab\restailing SOGAZ-Med\Презентация\Слайд_2-02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3" t="5708" r="4655" b="80560"/>
          <a:stretch>
            <a:fillRect/>
          </a:stretch>
        </p:blipFill>
        <p:spPr bwMode="auto">
          <a:xfrm>
            <a:off x="10996613" y="214313"/>
            <a:ext cx="10080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D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D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D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D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D7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19063" y="4941888"/>
            <a:ext cx="95059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D600"/>
                </a:solidFill>
              </a:rPr>
              <a:t>Итоги деятельности страховых представителей </a:t>
            </a:r>
            <a:r>
              <a:rPr lang="en-US" altLang="ru-RU" sz="2000" b="1">
                <a:solidFill>
                  <a:srgbClr val="FFD600"/>
                </a:solidFill>
              </a:rPr>
              <a:t>I-II</a:t>
            </a:r>
            <a:r>
              <a:rPr lang="ru-RU" altLang="ru-RU" sz="2000" b="1">
                <a:solidFill>
                  <a:srgbClr val="FFD600"/>
                </a:solidFill>
              </a:rPr>
              <a:t> уровня в 2017 году, 1 кв. 2018 года.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D6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D600"/>
                </a:solidFill>
              </a:rPr>
              <a:t>Докладчик: директор Оренбургского филиала АО «СК «СОГАЗ-Мед» Малая Т.В.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282575"/>
            <a:ext cx="10656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kern="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34962" y="663067"/>
            <a:ext cx="10656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kern="0" dirty="0" smtClean="0"/>
              <a:t>Новые задачи в работе страховых представителей 1 и 2 уровня в 2018 году</a:t>
            </a:r>
            <a:endParaRPr lang="ru-RU" kern="0" dirty="0"/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817224" y="1772816"/>
            <a:ext cx="10174626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 dirty="0">
                <a:solidFill>
                  <a:srgbClr val="003D78"/>
                </a:solidFill>
              </a:rPr>
              <a:t> </a:t>
            </a:r>
            <a:r>
              <a:rPr lang="ru-RU" altLang="ru-RU" sz="1400" b="1" dirty="0" smtClean="0">
                <a:solidFill>
                  <a:srgbClr val="003D78"/>
                </a:solidFill>
              </a:rPr>
              <a:t>И</a:t>
            </a:r>
            <a:r>
              <a:rPr lang="ru-RU" sz="1400" b="1" dirty="0" smtClean="0">
                <a:solidFill>
                  <a:srgbClr val="003D78"/>
                </a:solidFill>
              </a:rPr>
              <a:t>нформирование </a:t>
            </a:r>
            <a:r>
              <a:rPr lang="ru-RU" sz="1400" b="1" dirty="0">
                <a:solidFill>
                  <a:srgbClr val="003D78"/>
                </a:solidFill>
              </a:rPr>
              <a:t>застрахованных лиц, включенных </a:t>
            </a:r>
            <a:r>
              <a:rPr lang="ru-RU" sz="1400" b="1" dirty="0" smtClean="0">
                <a:solidFill>
                  <a:srgbClr val="003D78"/>
                </a:solidFill>
              </a:rPr>
              <a:t>в </a:t>
            </a:r>
            <a:r>
              <a:rPr lang="ru-RU" sz="1400" b="1" dirty="0">
                <a:solidFill>
                  <a:srgbClr val="003D78"/>
                </a:solidFill>
              </a:rPr>
              <a:t>списки для проведения первого этапа </a:t>
            </a:r>
            <a:r>
              <a:rPr lang="ru-RU" sz="1400" b="1" dirty="0" smtClean="0">
                <a:solidFill>
                  <a:srgbClr val="003D78"/>
                </a:solidFill>
              </a:rPr>
              <a:t>диспансеризации, </a:t>
            </a:r>
            <a:r>
              <a:rPr lang="ru-RU" sz="1400" b="1" dirty="0">
                <a:solidFill>
                  <a:srgbClr val="003D78"/>
                </a:solidFill>
              </a:rPr>
              <a:t>проводимой с периодичностью 1 раз в 2 года.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rgbClr val="003D78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817224" y="3182312"/>
            <a:ext cx="10174626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400" b="1" dirty="0">
                <a:solidFill>
                  <a:srgbClr val="003D78"/>
                </a:solidFill>
              </a:rPr>
              <a:t> </a:t>
            </a:r>
            <a:r>
              <a:rPr lang="ru-RU" altLang="ru-RU" sz="1400" b="1" dirty="0" smtClean="0">
                <a:solidFill>
                  <a:srgbClr val="003D78"/>
                </a:solidFill>
              </a:rPr>
              <a:t>И</a:t>
            </a:r>
            <a:r>
              <a:rPr lang="ru-RU" sz="1400" b="1" dirty="0" smtClean="0">
                <a:solidFill>
                  <a:srgbClr val="003D78"/>
                </a:solidFill>
              </a:rPr>
              <a:t>нформирования </a:t>
            </a:r>
            <a:r>
              <a:rPr lang="ru-RU" sz="1400" b="1" dirty="0">
                <a:solidFill>
                  <a:srgbClr val="003D78"/>
                </a:solidFill>
              </a:rPr>
              <a:t>застрахованных лиц, </a:t>
            </a:r>
            <a:r>
              <a:rPr lang="ru-RU" sz="1400" b="1" dirty="0" smtClean="0">
                <a:solidFill>
                  <a:srgbClr val="003D78"/>
                </a:solidFill>
              </a:rPr>
              <a:t>подлежащих диспансерному </a:t>
            </a:r>
            <a:r>
              <a:rPr lang="ru-RU" sz="1400" b="1" dirty="0">
                <a:solidFill>
                  <a:srgbClr val="003D78"/>
                </a:solidFill>
              </a:rPr>
              <a:t>наблюдению в медицинской организации, к которой они </a:t>
            </a:r>
            <a:r>
              <a:rPr lang="ru-RU" sz="1400" b="1" dirty="0" smtClean="0">
                <a:solidFill>
                  <a:srgbClr val="003D78"/>
                </a:solidFill>
              </a:rPr>
              <a:t>прикреплены (в 1 квартале проинформировано 6 030 ЗЛ).</a:t>
            </a:r>
            <a:endParaRPr lang="ru-RU" sz="1400" b="1" dirty="0">
              <a:solidFill>
                <a:srgbClr val="003D78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rgbClr val="003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208213" y="3213100"/>
            <a:ext cx="69119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D6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68263"/>
            <a:ext cx="106568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b="0" dirty="0"/>
          </a:p>
          <a:p>
            <a:pPr>
              <a:defRPr/>
            </a:pPr>
            <a:r>
              <a:rPr lang="ru-RU" dirty="0" smtClean="0"/>
              <a:t>Страховые представители 3 уровня: выполняемый функционал, результаты   работы в 2017г.</a:t>
            </a:r>
            <a:endParaRPr lang="ru-RU" kern="0" dirty="0"/>
          </a:p>
        </p:txBody>
      </p:sp>
      <p:sp>
        <p:nvSpPr>
          <p:cNvPr id="2969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C198A9-F414-4EE2-B06C-19AD9E63F351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271588" y="202406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3D78"/>
                </a:solidFill>
              </a:rPr>
              <a:t>3</a:t>
            </a:r>
            <a:r>
              <a:rPr lang="en-US" altLang="ru-RU" sz="1800">
                <a:solidFill>
                  <a:srgbClr val="003D78"/>
                </a:solidFill>
              </a:rPr>
              <a:t> </a:t>
            </a:r>
            <a:r>
              <a:rPr lang="ru-RU" altLang="ru-RU" sz="1800">
                <a:solidFill>
                  <a:srgbClr val="003D78"/>
                </a:solidFill>
              </a:rPr>
              <a:t>уровень</a:t>
            </a:r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2782888" y="830263"/>
            <a:ext cx="4321175" cy="27162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>
                <a:solidFill>
                  <a:srgbClr val="003D78"/>
                </a:solidFill>
              </a:rPr>
              <a:t>Страховой представитель 3 уровня </a:t>
            </a:r>
            <a:r>
              <a:rPr lang="ru-RU" altLang="ru-RU" sz="1400" b="1">
                <a:solidFill>
                  <a:srgbClr val="003D78"/>
                </a:solidFill>
              </a:rPr>
              <a:t>- специалист-эксперт страховой медицинской организации или эксперт качества медицинской помощи, деятельность которого направлена на работу с письменными обращениями застрахованных лиц, включая организацию экспертизы качества оказанной им медицинской помощи и обеспечение при наличии индивидуального согласия их информационного сопровождения при организации оказания медицинской помощи.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3D78"/>
                </a:solidFill>
              </a:rPr>
              <a:t>Приказ ФФОМС от 11.05.2016г №88.</a:t>
            </a:r>
          </a:p>
        </p:txBody>
      </p:sp>
      <p:sp>
        <p:nvSpPr>
          <p:cNvPr id="29702" name="TextBox 17"/>
          <p:cNvSpPr txBox="1">
            <a:spLocks noChangeArrowheads="1"/>
          </p:cNvSpPr>
          <p:nvPr/>
        </p:nvSpPr>
        <p:spPr bwMode="auto">
          <a:xfrm>
            <a:off x="334963" y="6551613"/>
            <a:ext cx="11233150" cy="2619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100" b="1">
                <a:solidFill>
                  <a:srgbClr val="003D78"/>
                </a:solidFill>
              </a:rPr>
              <a:t>На 01.04.2018 в филиале 9 СП-3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248525" y="830263"/>
            <a:ext cx="4824413" cy="27162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82800" bIns="46800">
            <a:spAutoFit/>
          </a:bodyPr>
          <a:lstStyle/>
          <a:p>
            <a:pPr algn="ctr" eaLnBrk="1" hangingPunct="1">
              <a:defRPr/>
            </a:pPr>
            <a:r>
              <a:rPr lang="ru-RU" sz="1400" b="1" u="sng" dirty="0">
                <a:solidFill>
                  <a:srgbClr val="003D78"/>
                </a:solidFill>
                <a:latin typeface="Arial" charset="0"/>
                <a:cs typeface="Arial" charset="0"/>
              </a:rPr>
              <a:t>Критерии эффективности СП-3</a:t>
            </a:r>
            <a:r>
              <a:rPr lang="ru-RU" sz="1400" b="1" dirty="0">
                <a:solidFill>
                  <a:srgbClr val="003D78"/>
                </a:solidFill>
                <a:latin typeface="Arial" charset="0"/>
                <a:cs typeface="Arial" charset="0"/>
              </a:rPr>
              <a:t>, предложенные ФФОМС 19.12.17:</a:t>
            </a:r>
          </a:p>
          <a:p>
            <a:pPr marL="285750" indent="-285750" algn="ctr" eaLnBrk="1" hangingPunct="1"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003D78"/>
                </a:solidFill>
                <a:latin typeface="Arial" charset="0"/>
                <a:cs typeface="Arial" charset="0"/>
              </a:rPr>
              <a:t>Своевременность рассмотрения жалоб</a:t>
            </a:r>
          </a:p>
          <a:p>
            <a:pPr marL="285750" indent="-285750" algn="ctr" eaLnBrk="1" hangingPunct="1"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003D78"/>
                </a:solidFill>
                <a:latin typeface="Arial" charset="0"/>
                <a:cs typeface="Arial" charset="0"/>
              </a:rPr>
              <a:t>Доля разрешенных в досудебном порядке жалоб граждан от общего количества жалоб</a:t>
            </a:r>
          </a:p>
          <a:p>
            <a:pPr marL="285750" indent="-285750" algn="ctr" eaLnBrk="1" hangingPunct="1"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003D78"/>
                </a:solidFill>
                <a:latin typeface="Arial" charset="0"/>
                <a:cs typeface="Arial" charset="0"/>
              </a:rPr>
              <a:t>Динамика показателя «возмещение застрахованным лицам в рамках мероприятий по досудебной защите прав ЗЛ»</a:t>
            </a:r>
          </a:p>
          <a:p>
            <a:pPr marL="285750" indent="-285750" algn="ctr" eaLnBrk="1" hangingPunct="1"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003D78"/>
                </a:solidFill>
                <a:latin typeface="Arial" charset="0"/>
                <a:cs typeface="Arial" charset="0"/>
              </a:rPr>
              <a:t>Увеличение доли ЗЛ трудоспособного возраста, поставленных на диспансерный учет по результатам прохождения диспансеризации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3D78"/>
              </a:solidFill>
              <a:latin typeface="Arial" charset="0"/>
              <a:cs typeface="Arial" charset="0"/>
            </a:endParaRPr>
          </a:p>
        </p:txBody>
      </p:sp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30350"/>
            <a:ext cx="15843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22"/>
          <p:cNvSpPr txBox="1">
            <a:spLocks noChangeArrowheads="1"/>
          </p:cNvSpPr>
          <p:nvPr/>
        </p:nvSpPr>
        <p:spPr bwMode="auto">
          <a:xfrm>
            <a:off x="119063" y="2852738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Вводится с 01.01.2018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96888" y="3594100"/>
          <a:ext cx="50230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5663406" y="3669167"/>
          <a:ext cx="6288882" cy="290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249238"/>
            <a:ext cx="1065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b="0" dirty="0"/>
          </a:p>
          <a:p>
            <a:pPr>
              <a:defRPr/>
            </a:pPr>
            <a:r>
              <a:rPr lang="ru-RU" dirty="0"/>
              <a:t>Контроль диспансерного наблюдения больных с </a:t>
            </a:r>
            <a:r>
              <a:rPr lang="ru-RU" dirty="0" smtClean="0"/>
              <a:t>ХНИЗ</a:t>
            </a:r>
          </a:p>
          <a:p>
            <a:pPr>
              <a:defRPr/>
            </a:pPr>
            <a:r>
              <a:rPr lang="ru-RU" dirty="0" smtClean="0"/>
              <a:t>Структура застрахованных по группам здоровья, установленным по результатам двух этапов диспансеризации за 2017 год</a:t>
            </a:r>
            <a:endParaRPr lang="ru-RU" kern="0" dirty="0"/>
          </a:p>
        </p:txBody>
      </p:sp>
      <p:sp>
        <p:nvSpPr>
          <p:cNvPr id="3072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E9292B-FA41-4E9B-8ABA-61749C42ADE7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30724" name="TextBox 17"/>
          <p:cNvSpPr txBox="1">
            <a:spLocks noChangeArrowheads="1"/>
          </p:cNvSpPr>
          <p:nvPr/>
        </p:nvSpPr>
        <p:spPr bwMode="auto">
          <a:xfrm>
            <a:off x="3216275" y="5637213"/>
            <a:ext cx="4464050" cy="938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3D78"/>
                </a:solidFill>
              </a:rPr>
              <a:t>Итого за 2017 год из 95 406 ЗЛ, прошедших ДВН,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3D78"/>
                </a:solidFill>
              </a:rPr>
              <a:t>22% (или 20 999 ЗЛ) имеют </a:t>
            </a:r>
            <a:r>
              <a:rPr lang="en-US" altLang="ru-RU" sz="1100" b="1">
                <a:solidFill>
                  <a:srgbClr val="003D78"/>
                </a:solidFill>
              </a:rPr>
              <a:t>I </a:t>
            </a:r>
            <a:r>
              <a:rPr lang="ru-RU" altLang="ru-RU" sz="1100" b="1">
                <a:solidFill>
                  <a:srgbClr val="003D78"/>
                </a:solidFill>
              </a:rPr>
              <a:t>группу здоровья,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3D78"/>
                </a:solidFill>
              </a:rPr>
              <a:t>13% (или 12 538 ЗЛ) имеют</a:t>
            </a:r>
            <a:r>
              <a:rPr lang="en-US" altLang="ru-RU" sz="1100" b="1">
                <a:solidFill>
                  <a:srgbClr val="003D78"/>
                </a:solidFill>
              </a:rPr>
              <a:t> II</a:t>
            </a:r>
            <a:r>
              <a:rPr lang="ru-RU" altLang="ru-RU" sz="1100" b="1">
                <a:solidFill>
                  <a:srgbClr val="003D78"/>
                </a:solidFill>
              </a:rPr>
              <a:t> группу здоровья,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3D78"/>
                </a:solidFill>
              </a:rPr>
              <a:t>44% (или 42 055 ЗЛ) имеют группу</a:t>
            </a:r>
            <a:r>
              <a:rPr lang="en-US" altLang="ru-RU" sz="1100" b="1">
                <a:solidFill>
                  <a:srgbClr val="003D78"/>
                </a:solidFill>
              </a:rPr>
              <a:t> III</a:t>
            </a:r>
            <a:r>
              <a:rPr lang="ru-RU" altLang="ru-RU" sz="1100" b="1">
                <a:solidFill>
                  <a:srgbClr val="003D78"/>
                </a:solidFill>
              </a:rPr>
              <a:t>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3D78"/>
                </a:solidFill>
              </a:rPr>
              <a:t>21% (или 19 814 ЗЛ) имеют группу</a:t>
            </a:r>
            <a:r>
              <a:rPr lang="en-US" altLang="ru-RU" sz="1100" b="1">
                <a:solidFill>
                  <a:srgbClr val="003D78"/>
                </a:solidFill>
              </a:rPr>
              <a:t> III</a:t>
            </a:r>
            <a:r>
              <a:rPr lang="ru-RU" altLang="ru-RU" sz="1100" b="1">
                <a:solidFill>
                  <a:srgbClr val="003D78"/>
                </a:solidFill>
              </a:rPr>
              <a:t>Б.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70825" y="6669088"/>
            <a:ext cx="4321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800">
                <a:solidFill>
                  <a:srgbClr val="00467D"/>
                </a:solidFill>
              </a:rPr>
              <a:t>* МО с количеством случаев менее 10</a:t>
            </a:r>
          </a:p>
        </p:txBody>
      </p:sp>
      <p:graphicFrame>
        <p:nvGraphicFramePr>
          <p:cNvPr id="30726" name="Диаграмма 8"/>
          <p:cNvGraphicFramePr>
            <a:graphicFrameLocks/>
          </p:cNvGraphicFramePr>
          <p:nvPr/>
        </p:nvGraphicFramePr>
        <p:xfrm>
          <a:off x="644525" y="1217613"/>
          <a:ext cx="10831513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Диаграмма" r:id="rId3" imgW="10839627" imgH="4480948" progId="Excel.Chart.8">
                  <p:embed/>
                </p:oleObj>
              </mc:Choice>
              <mc:Fallback>
                <p:oleObj name="Диаграмма" r:id="rId3" imgW="10839627" imgH="4480948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217613"/>
                        <a:ext cx="10831513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850" y="260350"/>
            <a:ext cx="1065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b="0" dirty="0"/>
          </a:p>
          <a:p>
            <a:pPr>
              <a:defRPr/>
            </a:pPr>
            <a:r>
              <a:rPr lang="ru-RU" dirty="0"/>
              <a:t>Контроль своевременности диспансерного </a:t>
            </a:r>
            <a:r>
              <a:rPr lang="ru-RU" dirty="0" smtClean="0"/>
              <a:t>наблюдения </a:t>
            </a:r>
            <a:r>
              <a:rPr lang="ru-RU" dirty="0"/>
              <a:t>по результатам </a:t>
            </a:r>
            <a:r>
              <a:rPr lang="ru-RU" dirty="0" smtClean="0"/>
              <a:t>диспансеризации: посещение застрахованными, подлежащими ДН, медицинских организаций (</a:t>
            </a:r>
            <a:r>
              <a:rPr lang="en-US" dirty="0" smtClean="0"/>
              <a:t>III</a:t>
            </a:r>
            <a:r>
              <a:rPr lang="ru-RU" dirty="0" smtClean="0"/>
              <a:t>А группа здоровья за 2017 год)</a:t>
            </a:r>
            <a:endParaRPr lang="ru-RU" kern="0" dirty="0"/>
          </a:p>
        </p:txBody>
      </p:sp>
      <p:sp>
        <p:nvSpPr>
          <p:cNvPr id="3174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F6C92-518A-4094-B814-6740B6044AB2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31748" name="TextBox 17"/>
          <p:cNvSpPr txBox="1">
            <a:spLocks noChangeArrowheads="1"/>
          </p:cNvSpPr>
          <p:nvPr/>
        </p:nvSpPr>
        <p:spPr bwMode="auto">
          <a:xfrm>
            <a:off x="334963" y="4508500"/>
            <a:ext cx="11090275" cy="2619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3D78"/>
                </a:solidFill>
              </a:rPr>
              <a:t> В 1 квартале 2018г проинформировано о необходимости диспансерного наблюдения 6 030 ЗЛ (или 14% от числа </a:t>
            </a:r>
            <a:r>
              <a:rPr lang="en-US" altLang="ru-RU" sz="1100" b="1">
                <a:solidFill>
                  <a:srgbClr val="003D78"/>
                </a:solidFill>
              </a:rPr>
              <a:t>III</a:t>
            </a:r>
            <a:r>
              <a:rPr lang="ru-RU" altLang="ru-RU" sz="1100" b="1">
                <a:solidFill>
                  <a:srgbClr val="003D78"/>
                </a:solidFill>
              </a:rPr>
              <a:t>А).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767408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6528048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-468907" y="4365104"/>
          <a:ext cx="678093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6023992" y="43651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249238"/>
            <a:ext cx="1065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b="0" dirty="0"/>
          </a:p>
          <a:p>
            <a:pPr>
              <a:defRPr/>
            </a:pPr>
            <a:r>
              <a:rPr lang="ru-RU" dirty="0" smtClean="0"/>
              <a:t>Структура застрахованных, подлежащих ДН, по частоте приоритетных хронических заболеваний (</a:t>
            </a:r>
            <a:r>
              <a:rPr lang="en-US" dirty="0" smtClean="0"/>
              <a:t>III</a:t>
            </a:r>
            <a:r>
              <a:rPr lang="ru-RU" dirty="0" smtClean="0"/>
              <a:t>А группа здоровья за 2017 год)</a:t>
            </a:r>
            <a:endParaRPr lang="ru-RU" kern="0" dirty="0"/>
          </a:p>
        </p:txBody>
      </p:sp>
      <p:sp>
        <p:nvSpPr>
          <p:cNvPr id="3277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20C3F3-4B79-4F64-BCD5-24112C22633A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21509" name="TextBox 17"/>
          <p:cNvSpPr txBox="1">
            <a:spLocks noChangeArrowheads="1"/>
          </p:cNvSpPr>
          <p:nvPr/>
        </p:nvSpPr>
        <p:spPr bwMode="auto">
          <a:xfrm>
            <a:off x="550863" y="5838825"/>
            <a:ext cx="9648825" cy="9382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100" b="1" dirty="0" smtClean="0">
                <a:solidFill>
                  <a:srgbClr val="003D78"/>
                </a:solidFill>
              </a:rPr>
              <a:t>Итого за 2017 год имеется следующее распределение ХНИЗ в группе </a:t>
            </a:r>
            <a:r>
              <a:rPr lang="en-US" altLang="ru-RU" sz="1100" b="1" dirty="0" smtClean="0">
                <a:solidFill>
                  <a:srgbClr val="003D78"/>
                </a:solidFill>
              </a:rPr>
              <a:t>III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А: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dirty="0" smtClean="0">
                <a:solidFill>
                  <a:srgbClr val="003D78"/>
                </a:solidFill>
              </a:rPr>
              <a:t>С (Злокачественные новообразования) - 1% (или 379 ЗЛ)</a:t>
            </a:r>
            <a:endParaRPr lang="en-US" altLang="ru-RU" sz="1100" b="1" dirty="0" smtClean="0">
              <a:solidFill>
                <a:srgbClr val="003D78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100" b="1" dirty="0" smtClean="0">
                <a:solidFill>
                  <a:srgbClr val="003D78"/>
                </a:solidFill>
              </a:rPr>
              <a:t>J 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(Хронические заболевания нижних дыхательных путей) </a:t>
            </a:r>
            <a:r>
              <a:rPr lang="en-US" altLang="ru-RU" sz="1100" b="1" dirty="0" smtClean="0">
                <a:solidFill>
                  <a:srgbClr val="003D78"/>
                </a:solidFill>
              </a:rPr>
              <a:t>- 4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% (или</a:t>
            </a:r>
            <a:r>
              <a:rPr lang="en-US" altLang="ru-RU" sz="1100" b="1" dirty="0" smtClean="0">
                <a:solidFill>
                  <a:srgbClr val="003D78"/>
                </a:solidFill>
              </a:rPr>
              <a:t> 1 579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 ЗЛ)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100" b="1" dirty="0" smtClean="0">
                <a:solidFill>
                  <a:srgbClr val="003D78"/>
                </a:solidFill>
              </a:rPr>
              <a:t>E 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(Сахарный диабет 2 типа) </a:t>
            </a:r>
            <a:r>
              <a:rPr lang="en-US" altLang="ru-RU" sz="1100" b="1" dirty="0" smtClean="0">
                <a:solidFill>
                  <a:srgbClr val="003D78"/>
                </a:solidFill>
              </a:rPr>
              <a:t>- 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8% (или 3 022 ЗЛ)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100" b="1" dirty="0" smtClean="0">
                <a:solidFill>
                  <a:srgbClr val="003D78"/>
                </a:solidFill>
              </a:rPr>
              <a:t>I 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(Гипертоническая болезнь, ИБС, Нарушение ритма сердца и ХСН)  </a:t>
            </a:r>
            <a:r>
              <a:rPr lang="en-US" altLang="ru-RU" sz="1100" b="1" dirty="0" smtClean="0">
                <a:solidFill>
                  <a:srgbClr val="003D78"/>
                </a:solidFill>
              </a:rPr>
              <a:t>- </a:t>
            </a:r>
            <a:r>
              <a:rPr lang="ru-RU" altLang="ru-RU" sz="1100" b="1" dirty="0" smtClean="0">
                <a:solidFill>
                  <a:srgbClr val="003D78"/>
                </a:solidFill>
              </a:rPr>
              <a:t>87% (или 32 402 ЗЛ)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70825" y="6669088"/>
            <a:ext cx="4321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800">
                <a:solidFill>
                  <a:srgbClr val="00467D"/>
                </a:solidFill>
              </a:rPr>
              <a:t>* МО с количеством случаев менее 10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767408" y="1052736"/>
          <a:ext cx="108012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5600" y="260350"/>
            <a:ext cx="1065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01437D"/>
                </a:solidFill>
              </a:rPr>
              <a:t>Контроль своевременности диспансерного наблюдения </a:t>
            </a:r>
            <a:r>
              <a:rPr lang="ru-RU" dirty="0" smtClean="0">
                <a:solidFill>
                  <a:srgbClr val="01437D"/>
                </a:solidFill>
              </a:rPr>
              <a:t>застрахованными </a:t>
            </a:r>
            <a:r>
              <a:rPr lang="ru-RU" dirty="0">
                <a:solidFill>
                  <a:srgbClr val="01437D"/>
                </a:solidFill>
              </a:rPr>
              <a:t>лицами с ХНИЗ </a:t>
            </a:r>
            <a:r>
              <a:rPr lang="en-US" dirty="0" smtClean="0">
                <a:solidFill>
                  <a:srgbClr val="01437D"/>
                </a:solidFill>
              </a:rPr>
              <a:t>I </a:t>
            </a:r>
            <a:r>
              <a:rPr lang="ru-RU" dirty="0">
                <a:solidFill>
                  <a:srgbClr val="01437D"/>
                </a:solidFill>
              </a:rPr>
              <a:t>в 2017 году</a:t>
            </a:r>
            <a:endParaRPr lang="ru-RU" kern="0" dirty="0">
              <a:solidFill>
                <a:srgbClr val="01437D"/>
              </a:solidFill>
            </a:endParaRPr>
          </a:p>
        </p:txBody>
      </p:sp>
      <p:sp>
        <p:nvSpPr>
          <p:cNvPr id="33795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0714A-855C-4901-A1AE-42290EC04C0A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79376" y="1052736"/>
          <a:ext cx="11472912" cy="458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7" name="TextBox 17"/>
          <p:cNvSpPr txBox="1">
            <a:spLocks noChangeArrowheads="1"/>
          </p:cNvSpPr>
          <p:nvPr/>
        </p:nvSpPr>
        <p:spPr bwMode="auto">
          <a:xfrm>
            <a:off x="911225" y="5732463"/>
            <a:ext cx="7920038" cy="2619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3D78"/>
                </a:solidFill>
              </a:rPr>
              <a:t>В целом за 2017 год по ХНИЗ </a:t>
            </a:r>
            <a:r>
              <a:rPr lang="en-US" altLang="ru-RU" sz="1100" b="1">
                <a:solidFill>
                  <a:srgbClr val="003D78"/>
                </a:solidFill>
              </a:rPr>
              <a:t>I</a:t>
            </a:r>
            <a:r>
              <a:rPr lang="ru-RU" altLang="ru-RU" sz="1100" b="1">
                <a:solidFill>
                  <a:srgbClr val="003D78"/>
                </a:solidFill>
              </a:rPr>
              <a:t> число застрахованных лиц посетивших МО составило 29%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249238"/>
            <a:ext cx="10656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/>
              <a:t>Контроль фактического потребления застрахованными лицами, подлежащими диспансерному наблюдению, объемов медицинской помощи </a:t>
            </a:r>
            <a:r>
              <a:rPr lang="ru-RU" dirty="0" smtClean="0"/>
              <a:t>по ХНИЗ </a:t>
            </a:r>
            <a:r>
              <a:rPr lang="en-US" dirty="0" smtClean="0"/>
              <a:t>I</a:t>
            </a:r>
            <a:r>
              <a:rPr lang="ru-RU" dirty="0" smtClean="0"/>
              <a:t> 11.9</a:t>
            </a:r>
            <a:endParaRPr lang="ru-RU" kern="0" dirty="0"/>
          </a:p>
        </p:txBody>
      </p:sp>
      <p:sp>
        <p:nvSpPr>
          <p:cNvPr id="3481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AAE37-B21E-4608-9BBC-4864C0B02311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34820" name="TextBox 17"/>
          <p:cNvSpPr txBox="1">
            <a:spLocks noChangeArrowheads="1"/>
          </p:cNvSpPr>
          <p:nvPr/>
        </p:nvSpPr>
        <p:spPr bwMode="auto">
          <a:xfrm>
            <a:off x="346075" y="1341438"/>
            <a:ext cx="9998075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Проведена ЭКМП 141 случая оказания медицинской помощи в АПП у 57 пациентов  в возрасте от 40 до 60 лет с диагнозом АГ, которым в 2017г. была проведена  ДВН.  </a:t>
            </a:r>
          </a:p>
        </p:txBody>
      </p:sp>
      <p:sp>
        <p:nvSpPr>
          <p:cNvPr id="34821" name="TextBox 17"/>
          <p:cNvSpPr txBox="1">
            <a:spLocks noChangeArrowheads="1"/>
          </p:cNvSpPr>
          <p:nvPr/>
        </p:nvSpPr>
        <p:spPr bwMode="auto">
          <a:xfrm>
            <a:off x="373063" y="2565400"/>
            <a:ext cx="9971087" cy="2492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Краткие результаты экспертизы: </a:t>
            </a:r>
          </a:p>
          <a:p>
            <a:r>
              <a:rPr lang="ru-RU" sz="1200" b="1">
                <a:solidFill>
                  <a:srgbClr val="01437D"/>
                </a:solidFill>
              </a:rPr>
              <a:t>В проверяемой группе пациентов не выявлены случаи сосудистых катастроф (ОНМК, ОКС, ТЕЛА и др).</a:t>
            </a:r>
          </a:p>
          <a:p>
            <a:endParaRPr lang="ru-RU" sz="1200" b="1">
              <a:solidFill>
                <a:srgbClr val="01437D"/>
              </a:solidFill>
            </a:endParaRPr>
          </a:p>
          <a:p>
            <a:r>
              <a:rPr lang="ru-RU" sz="1200" b="1">
                <a:solidFill>
                  <a:srgbClr val="01437D"/>
                </a:solidFill>
              </a:rPr>
              <a:t> Основные дефекты оказания медицинской помощи: </a:t>
            </a:r>
          </a:p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- не выполнение объема ВД </a:t>
            </a:r>
          </a:p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- отсутствие взятия на Д наблюдение</a:t>
            </a:r>
          </a:p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- не соблюдение кратности Д осмотров</a:t>
            </a:r>
          </a:p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- отсутствие контроля холестерина и назначения статинов, как профилактики ОКС и ОНМК</a:t>
            </a:r>
          </a:p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-  отсутствие направления на 2 этап ВД для проведения липидограммы</a:t>
            </a:r>
          </a:p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- не выполнение лабораторно-инструментальных исследований.</a:t>
            </a:r>
          </a:p>
          <a:p>
            <a:pPr>
              <a:buFontTx/>
              <a:buNone/>
            </a:pPr>
            <a:endParaRPr lang="ru-RU" sz="1200" b="1">
              <a:solidFill>
                <a:srgbClr val="01437D"/>
              </a:solidFill>
            </a:endParaRPr>
          </a:p>
        </p:txBody>
      </p:sp>
      <p:sp>
        <p:nvSpPr>
          <p:cNvPr id="34822" name="TextBox 17"/>
          <p:cNvSpPr txBox="1">
            <a:spLocks noChangeArrowheads="1"/>
          </p:cNvSpPr>
          <p:nvPr/>
        </p:nvSpPr>
        <p:spPr bwMode="auto">
          <a:xfrm>
            <a:off x="334963" y="1985963"/>
            <a:ext cx="9998075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sz="1200" b="1">
                <a:solidFill>
                  <a:srgbClr val="01437D"/>
                </a:solidFill>
              </a:rPr>
              <a:t>Экспертом выявлены замечания в 66 случаях (46,8 % от числа проверенных случаев).</a:t>
            </a:r>
          </a:p>
        </p:txBody>
      </p: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379413" y="5370513"/>
            <a:ext cx="9964737" cy="498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200" b="1">
                <a:solidFill>
                  <a:srgbClr val="01437D"/>
                </a:solidFill>
              </a:rPr>
              <a:t>Предложения:</a:t>
            </a:r>
          </a:p>
          <a:p>
            <a:pPr>
              <a:spcBef>
                <a:spcPct val="20000"/>
              </a:spcBef>
            </a:pPr>
            <a:r>
              <a:rPr lang="ru-RU" sz="1200" b="1">
                <a:solidFill>
                  <a:srgbClr val="01437D"/>
                </a:solidFill>
              </a:rPr>
              <a:t>Контроль за выполнением объемов и кратности Д наблюдения со стороны администрации МО.</a:t>
            </a:r>
          </a:p>
        </p:txBody>
      </p:sp>
      <p:pic>
        <p:nvPicPr>
          <p:cNvPr id="34824" name="Содержимое 3" descr="fb-heart-palpitation-causes-1917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2275" y="5013325"/>
            <a:ext cx="2298700" cy="1533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9375" y="115888"/>
            <a:ext cx="106568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 Страховые представители 1 уровня: выполняемый функционал</a:t>
            </a:r>
            <a:endParaRPr lang="ru-RU" kern="0" dirty="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79375" y="245110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3D78"/>
                </a:solidFill>
              </a:rPr>
              <a:t>1</a:t>
            </a:r>
            <a:r>
              <a:rPr lang="en-US" altLang="ru-RU" sz="1800">
                <a:solidFill>
                  <a:srgbClr val="003D78"/>
                </a:solidFill>
              </a:rPr>
              <a:t> </a:t>
            </a:r>
            <a:r>
              <a:rPr lang="ru-RU" altLang="ru-RU" sz="1800">
                <a:solidFill>
                  <a:srgbClr val="003D78"/>
                </a:solidFill>
              </a:rPr>
              <a:t>уровень</a:t>
            </a:r>
          </a:p>
        </p:txBody>
      </p:sp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1936750" y="2603500"/>
            <a:ext cx="2952750" cy="1978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3D78"/>
                </a:solidFill>
              </a:rPr>
              <a:t>Страховой представитель I уровня </a:t>
            </a:r>
            <a:r>
              <a:rPr lang="ru-RU" altLang="ru-RU" sz="1200" b="1">
                <a:solidFill>
                  <a:srgbClr val="003D78"/>
                </a:solidFill>
              </a:rPr>
              <a:t>- специалист контакт-центра страховой медицинской организации предоставляющий по устным обращениям граждан информацию по вопросам обязательного медицинского страхования справочно-консультационного характера (типовые вопросы). </a:t>
            </a:r>
            <a:endParaRPr lang="ru-RU" altLang="ru-RU" sz="1200">
              <a:solidFill>
                <a:srgbClr val="003D78"/>
              </a:solidFill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879725"/>
            <a:ext cx="1492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0"/>
          <p:cNvSpPr txBox="1">
            <a:spLocks noChangeArrowheads="1"/>
          </p:cNvSpPr>
          <p:nvPr/>
        </p:nvSpPr>
        <p:spPr bwMode="auto">
          <a:xfrm>
            <a:off x="0" y="4071938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Введен с 01.07.2016</a:t>
            </a:r>
          </a:p>
        </p:txBody>
      </p:sp>
      <p:sp>
        <p:nvSpPr>
          <p:cNvPr id="19463" name="Прямоугольник 32"/>
          <p:cNvSpPr>
            <a:spLocks noChangeArrowheads="1"/>
          </p:cNvSpPr>
          <p:nvPr/>
        </p:nvSpPr>
        <p:spPr bwMode="auto">
          <a:xfrm>
            <a:off x="8729663" y="1801813"/>
            <a:ext cx="2808287" cy="500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Количество принятых и пропущенных вызовов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28588" y="6388100"/>
            <a:ext cx="11456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003D78"/>
                </a:solidFill>
              </a:rPr>
              <a:t>* согласно Приказу ФФОМС от 11.05.2016 №88 «Об утверждении Регламента взаимодействия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помощи».</a:t>
            </a:r>
          </a:p>
          <a:p>
            <a:pPr eaLnBrk="1" hangingPunct="1"/>
            <a:r>
              <a:rPr lang="ru-RU" altLang="ru-RU" sz="1000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19465" name="Прямоугольник 1"/>
          <p:cNvSpPr>
            <a:spLocks noChangeArrowheads="1"/>
          </p:cNvSpPr>
          <p:nvPr/>
        </p:nvSpPr>
        <p:spPr bwMode="auto">
          <a:xfrm>
            <a:off x="5186363" y="1816100"/>
            <a:ext cx="2952750" cy="500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Прием устных обращений и ведение их учета</a:t>
            </a:r>
          </a:p>
        </p:txBody>
      </p:sp>
      <p:sp>
        <p:nvSpPr>
          <p:cNvPr id="19466" name="Прямоугольник 1"/>
          <p:cNvSpPr>
            <a:spLocks noChangeArrowheads="1"/>
          </p:cNvSpPr>
          <p:nvPr/>
        </p:nvSpPr>
        <p:spPr bwMode="auto">
          <a:xfrm>
            <a:off x="5186363" y="2433638"/>
            <a:ext cx="2952750" cy="8699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Самостоятельно отвечает на вопросы граждан, носящие справочно-консультационный характер (типовые вопросы)</a:t>
            </a:r>
          </a:p>
        </p:txBody>
      </p:sp>
      <p:sp>
        <p:nvSpPr>
          <p:cNvPr id="19467" name="Прямоугольник 1"/>
          <p:cNvSpPr>
            <a:spLocks noChangeArrowheads="1"/>
          </p:cNvSpPr>
          <p:nvPr/>
        </p:nvSpPr>
        <p:spPr bwMode="auto">
          <a:xfrm>
            <a:off x="5191125" y="3394075"/>
            <a:ext cx="2962275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Осуществляет маршрутизацию звонков на страховых представителей 2 или 3 уровней</a:t>
            </a:r>
          </a:p>
        </p:txBody>
      </p:sp>
      <p:sp>
        <p:nvSpPr>
          <p:cNvPr id="19468" name="Прямоугольник 1"/>
          <p:cNvSpPr>
            <a:spLocks noChangeArrowheads="1"/>
          </p:cNvSpPr>
          <p:nvPr/>
        </p:nvSpPr>
        <p:spPr bwMode="auto">
          <a:xfrm>
            <a:off x="5226050" y="5040313"/>
            <a:ext cx="2952750" cy="1238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Проводит телефонные опросы застрахованных  лиц для выяснения причин неявки на профилактические мероприятия, выборочный опрос о доступности и качестве медицинской помощи</a:t>
            </a:r>
          </a:p>
        </p:txBody>
      </p:sp>
      <p:sp>
        <p:nvSpPr>
          <p:cNvPr id="19469" name="Прямоугольник 32"/>
          <p:cNvSpPr>
            <a:spLocks noChangeArrowheads="1"/>
          </p:cNvSpPr>
          <p:nvPr/>
        </p:nvSpPr>
        <p:spPr bwMode="auto">
          <a:xfrm>
            <a:off x="8729663" y="2868613"/>
            <a:ext cx="2808287" cy="3159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Количество переключений</a:t>
            </a:r>
          </a:p>
        </p:txBody>
      </p:sp>
      <p:sp>
        <p:nvSpPr>
          <p:cNvPr id="19470" name="Прямоугольник 32"/>
          <p:cNvSpPr>
            <a:spLocks noChangeArrowheads="1"/>
          </p:cNvSpPr>
          <p:nvPr/>
        </p:nvSpPr>
        <p:spPr bwMode="auto">
          <a:xfrm>
            <a:off x="8729663" y="3332163"/>
            <a:ext cx="2808287" cy="31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Длительность разговоров</a:t>
            </a:r>
          </a:p>
        </p:txBody>
      </p:sp>
      <p:sp>
        <p:nvSpPr>
          <p:cNvPr id="19471" name="Прямоугольник 32"/>
          <p:cNvSpPr>
            <a:spLocks noChangeArrowheads="1"/>
          </p:cNvSpPr>
          <p:nvPr/>
        </p:nvSpPr>
        <p:spPr bwMode="auto">
          <a:xfrm>
            <a:off x="8729663" y="3763963"/>
            <a:ext cx="2808287" cy="500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Количество необоснованно переадресованных обращений</a:t>
            </a:r>
          </a:p>
        </p:txBody>
      </p:sp>
      <p:sp>
        <p:nvSpPr>
          <p:cNvPr id="19472" name="Прямоугольник 32"/>
          <p:cNvSpPr>
            <a:spLocks noChangeArrowheads="1"/>
          </p:cNvSpPr>
          <p:nvPr/>
        </p:nvSpPr>
        <p:spPr bwMode="auto">
          <a:xfrm>
            <a:off x="8729663" y="4351338"/>
            <a:ext cx="2808287" cy="8699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Уровень удовлетворенности ответами (на основе выборочных опросов или автоматической оценки)</a:t>
            </a:r>
          </a:p>
        </p:txBody>
      </p:sp>
      <p:sp>
        <p:nvSpPr>
          <p:cNvPr id="19473" name="Прямоугольник 32"/>
          <p:cNvSpPr>
            <a:spLocks noChangeArrowheads="1"/>
          </p:cNvSpPr>
          <p:nvPr/>
        </p:nvSpPr>
        <p:spPr bwMode="auto">
          <a:xfrm>
            <a:off x="8729663" y="2446338"/>
            <a:ext cx="2808287" cy="3159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Время ожидания ответа</a:t>
            </a:r>
          </a:p>
        </p:txBody>
      </p:sp>
      <p:sp>
        <p:nvSpPr>
          <p:cNvPr id="19474" name="TextBox 3"/>
          <p:cNvSpPr txBox="1">
            <a:spLocks noChangeArrowheads="1"/>
          </p:cNvSpPr>
          <p:nvPr/>
        </p:nvSpPr>
        <p:spPr bwMode="auto">
          <a:xfrm>
            <a:off x="2351088" y="760413"/>
            <a:ext cx="145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3D78"/>
                </a:solidFill>
              </a:rPr>
              <a:t>Определение*</a:t>
            </a:r>
          </a:p>
        </p:txBody>
      </p:sp>
      <p:sp>
        <p:nvSpPr>
          <p:cNvPr id="19475" name="Стрелка вниз 5"/>
          <p:cNvSpPr>
            <a:spLocks noChangeArrowheads="1"/>
          </p:cNvSpPr>
          <p:nvPr/>
        </p:nvSpPr>
        <p:spPr bwMode="auto">
          <a:xfrm>
            <a:off x="2295525" y="1087438"/>
            <a:ext cx="1296988" cy="55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D87"/>
              </a:solidFill>
            </a:endParaRPr>
          </a:p>
        </p:txBody>
      </p:sp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5230813" y="744538"/>
            <a:ext cx="272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3D78"/>
                </a:solidFill>
              </a:rPr>
              <a:t>Выполняемый функционал*</a:t>
            </a:r>
          </a:p>
        </p:txBody>
      </p:sp>
      <p:sp>
        <p:nvSpPr>
          <p:cNvPr id="19477" name="Стрелка вниз 34"/>
          <p:cNvSpPr>
            <a:spLocks noChangeArrowheads="1"/>
          </p:cNvSpPr>
          <p:nvPr/>
        </p:nvSpPr>
        <p:spPr bwMode="auto">
          <a:xfrm>
            <a:off x="5856288" y="1082675"/>
            <a:ext cx="1295400" cy="5572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D87"/>
              </a:solidFill>
            </a:endParaRPr>
          </a:p>
        </p:txBody>
      </p:sp>
      <p:sp>
        <p:nvSpPr>
          <p:cNvPr id="19478" name="TextBox 35"/>
          <p:cNvSpPr txBox="1">
            <a:spLocks noChangeArrowheads="1"/>
          </p:cNvSpPr>
          <p:nvPr/>
        </p:nvSpPr>
        <p:spPr bwMode="auto">
          <a:xfrm>
            <a:off x="8532813" y="693738"/>
            <a:ext cx="324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3D78"/>
                </a:solidFill>
              </a:rPr>
              <a:t>Критерии эффективности, </a:t>
            </a:r>
          </a:p>
          <a:p>
            <a:pPr algn="ctr" eaLnBrk="1" hangingPunct="1"/>
            <a:r>
              <a:rPr lang="ru-RU" altLang="ru-RU" sz="1400" b="1">
                <a:solidFill>
                  <a:srgbClr val="003D78"/>
                </a:solidFill>
              </a:rPr>
              <a:t>предложенные ФФОМС 19.12.2017</a:t>
            </a:r>
          </a:p>
        </p:txBody>
      </p:sp>
      <p:sp>
        <p:nvSpPr>
          <p:cNvPr id="19479" name="Стрелка вниз 36"/>
          <p:cNvSpPr>
            <a:spLocks noChangeArrowheads="1"/>
          </p:cNvSpPr>
          <p:nvPr/>
        </p:nvSpPr>
        <p:spPr bwMode="auto">
          <a:xfrm>
            <a:off x="9355138" y="1169988"/>
            <a:ext cx="1295400" cy="5572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D87"/>
              </a:solidFill>
            </a:endParaRPr>
          </a:p>
        </p:txBody>
      </p:sp>
      <p:sp>
        <p:nvSpPr>
          <p:cNvPr id="19480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smtClean="0">
                <a:solidFill>
                  <a:srgbClr val="595959"/>
                </a:solidFill>
              </a:rPr>
              <a:t>2</a:t>
            </a:r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19481" name="Прямоугольник 1"/>
          <p:cNvSpPr>
            <a:spLocks noChangeArrowheads="1"/>
          </p:cNvSpPr>
          <p:nvPr/>
        </p:nvSpPr>
        <p:spPr bwMode="auto">
          <a:xfrm>
            <a:off x="5195888" y="4225925"/>
            <a:ext cx="2952750" cy="6842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Информирует застрахованных лиц о возможности прохождения профилактических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9375" y="115888"/>
            <a:ext cx="106568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 Страховые представители 2 уровня: выполняемый функционал</a:t>
            </a:r>
            <a:endParaRPr lang="ru-RU" kern="0" dirty="0"/>
          </a:p>
        </p:txBody>
      </p:sp>
      <p:sp>
        <p:nvSpPr>
          <p:cNvPr id="2048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594387-DF0B-458C-89FA-8837D9928988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0" y="1992313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3D78"/>
                </a:solidFill>
              </a:rPr>
              <a:t>2</a:t>
            </a:r>
            <a:r>
              <a:rPr lang="en-US" altLang="ru-RU" sz="1800">
                <a:solidFill>
                  <a:srgbClr val="003D78"/>
                </a:solidFill>
              </a:rPr>
              <a:t> </a:t>
            </a:r>
            <a:r>
              <a:rPr lang="ru-RU" altLang="ru-RU" sz="1800">
                <a:solidFill>
                  <a:srgbClr val="003D78"/>
                </a:solidFill>
              </a:rPr>
              <a:t>уровень</a:t>
            </a:r>
          </a:p>
        </p:txBody>
      </p:sp>
      <p:sp>
        <p:nvSpPr>
          <p:cNvPr id="20485" name="Прямоугольник 24"/>
          <p:cNvSpPr>
            <a:spLocks noChangeArrowheads="1"/>
          </p:cNvSpPr>
          <p:nvPr/>
        </p:nvSpPr>
        <p:spPr bwMode="auto">
          <a:xfrm>
            <a:off x="2020888" y="1957388"/>
            <a:ext cx="2419350" cy="3270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u="sng">
                <a:solidFill>
                  <a:srgbClr val="003D78"/>
                </a:solidFill>
              </a:rPr>
              <a:t>Страховой представитель </a:t>
            </a:r>
          </a:p>
          <a:p>
            <a:pPr algn="ctr" eaLnBrk="1" hangingPunct="1"/>
            <a:r>
              <a:rPr lang="ru-RU" altLang="ru-RU" sz="1200" b="1" u="sng">
                <a:solidFill>
                  <a:srgbClr val="003D78"/>
                </a:solidFill>
              </a:rPr>
              <a:t>2 уровня </a:t>
            </a:r>
            <a:r>
              <a:rPr lang="ru-RU" altLang="ru-RU" sz="1200" b="1">
                <a:solidFill>
                  <a:srgbClr val="003D78"/>
                </a:solidFill>
              </a:rPr>
              <a:t>- специалист страховой медицинской организации, деятельность которого направлена на организацию информирования и сопровождения застрахованных лиц при организации оказании им медицинской помощи, в т.ч. профилактических мероприятий, а также на защиту прав и законных интересов застрахованных в сфере обязательного медицинского страхования</a:t>
            </a:r>
          </a:p>
        </p:txBody>
      </p:sp>
      <p:sp>
        <p:nvSpPr>
          <p:cNvPr id="20486" name="Прямоугольник 25"/>
          <p:cNvSpPr>
            <a:spLocks noChangeArrowheads="1"/>
          </p:cNvSpPr>
          <p:nvPr/>
        </p:nvSpPr>
        <p:spPr bwMode="auto">
          <a:xfrm>
            <a:off x="8551863" y="1812925"/>
            <a:ext cx="3400425" cy="501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Количество необоснованно переадресованных обращений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495550"/>
            <a:ext cx="1581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95250" y="3819525"/>
            <a:ext cx="1944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Введен с 01.01.2017</a:t>
            </a:r>
          </a:p>
        </p:txBody>
      </p:sp>
      <p:sp>
        <p:nvSpPr>
          <p:cNvPr id="20489" name="TextBox 13"/>
          <p:cNvSpPr txBox="1">
            <a:spLocks noChangeArrowheads="1"/>
          </p:cNvSpPr>
          <p:nvPr/>
        </p:nvSpPr>
        <p:spPr bwMode="auto">
          <a:xfrm>
            <a:off x="2403475" y="760413"/>
            <a:ext cx="145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3D78"/>
                </a:solidFill>
              </a:rPr>
              <a:t>Определение*</a:t>
            </a:r>
          </a:p>
        </p:txBody>
      </p:sp>
      <p:sp>
        <p:nvSpPr>
          <p:cNvPr id="20490" name="Стрелка вниз 14"/>
          <p:cNvSpPr>
            <a:spLocks noChangeArrowheads="1"/>
          </p:cNvSpPr>
          <p:nvPr/>
        </p:nvSpPr>
        <p:spPr bwMode="auto">
          <a:xfrm>
            <a:off x="2495550" y="1087438"/>
            <a:ext cx="1296988" cy="558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D87"/>
              </a:solidFill>
            </a:endParaRPr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5230813" y="744538"/>
            <a:ext cx="2728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3D78"/>
                </a:solidFill>
              </a:rPr>
              <a:t>Выполняемый функционал*</a:t>
            </a:r>
          </a:p>
        </p:txBody>
      </p:sp>
      <p:sp>
        <p:nvSpPr>
          <p:cNvPr id="20492" name="Стрелка вниз 16"/>
          <p:cNvSpPr>
            <a:spLocks noChangeArrowheads="1"/>
          </p:cNvSpPr>
          <p:nvPr/>
        </p:nvSpPr>
        <p:spPr bwMode="auto">
          <a:xfrm>
            <a:off x="5808663" y="1112838"/>
            <a:ext cx="1295400" cy="5572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D87"/>
              </a:solidFill>
            </a:endParaRPr>
          </a:p>
        </p:txBody>
      </p:sp>
      <p:sp>
        <p:nvSpPr>
          <p:cNvPr id="20493" name="TextBox 17"/>
          <p:cNvSpPr txBox="1">
            <a:spLocks noChangeArrowheads="1"/>
          </p:cNvSpPr>
          <p:nvPr/>
        </p:nvSpPr>
        <p:spPr bwMode="auto">
          <a:xfrm>
            <a:off x="8532813" y="693738"/>
            <a:ext cx="324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3D78"/>
                </a:solidFill>
              </a:rPr>
              <a:t>Критерии эффективности, </a:t>
            </a:r>
          </a:p>
          <a:p>
            <a:pPr algn="ctr" eaLnBrk="1" hangingPunct="1"/>
            <a:r>
              <a:rPr lang="ru-RU" altLang="ru-RU" sz="1400" b="1">
                <a:solidFill>
                  <a:srgbClr val="003D78"/>
                </a:solidFill>
              </a:rPr>
              <a:t>предложенные ФФОМС 19.12.2017</a:t>
            </a:r>
          </a:p>
        </p:txBody>
      </p:sp>
      <p:sp>
        <p:nvSpPr>
          <p:cNvPr id="20494" name="Стрелка вниз 19"/>
          <p:cNvSpPr>
            <a:spLocks noChangeArrowheads="1"/>
          </p:cNvSpPr>
          <p:nvPr/>
        </p:nvSpPr>
        <p:spPr bwMode="auto">
          <a:xfrm>
            <a:off x="9355138" y="1169988"/>
            <a:ext cx="1295400" cy="5572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D87"/>
              </a:solidFill>
            </a:endParaRPr>
          </a:p>
        </p:txBody>
      </p:sp>
      <p:sp>
        <p:nvSpPr>
          <p:cNvPr id="20495" name="TextBox 20"/>
          <p:cNvSpPr txBox="1">
            <a:spLocks noChangeArrowheads="1"/>
          </p:cNvSpPr>
          <p:nvPr/>
        </p:nvSpPr>
        <p:spPr bwMode="auto">
          <a:xfrm>
            <a:off x="128588" y="6388100"/>
            <a:ext cx="11456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003D78"/>
                </a:solidFill>
              </a:rPr>
              <a:t>* согласно Приказу ФФОМС от 11.05.2016 №88 «Об утверждении Регламента взаимодействия участников обязательного медицинского страхования при информационном сопровождении застрахованных лиц на всех этапах оказания им медицинской помощи».</a:t>
            </a:r>
          </a:p>
          <a:p>
            <a:pPr eaLnBrk="1" hangingPunct="1"/>
            <a:r>
              <a:rPr lang="ru-RU" altLang="ru-RU" sz="1000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20496" name="Прямоугольник 21"/>
          <p:cNvSpPr>
            <a:spLocks noChangeArrowheads="1"/>
          </p:cNvSpPr>
          <p:nvPr/>
        </p:nvSpPr>
        <p:spPr bwMode="auto">
          <a:xfrm>
            <a:off x="8547100" y="2393950"/>
            <a:ext cx="3405188" cy="315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Уровень удовлетворенности ответами</a:t>
            </a:r>
          </a:p>
        </p:txBody>
      </p:sp>
      <p:sp>
        <p:nvSpPr>
          <p:cNvPr id="20497" name="Прямоугольник 22"/>
          <p:cNvSpPr>
            <a:spLocks noChangeArrowheads="1"/>
          </p:cNvSpPr>
          <p:nvPr/>
        </p:nvSpPr>
        <p:spPr bwMode="auto">
          <a:xfrm>
            <a:off x="8547100" y="2781300"/>
            <a:ext cx="3405188" cy="6842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Эффективность информирования о прохождении профилактических мероприятий</a:t>
            </a:r>
          </a:p>
        </p:txBody>
      </p:sp>
      <p:sp>
        <p:nvSpPr>
          <p:cNvPr id="20498" name="Прямоугольник 23"/>
          <p:cNvSpPr>
            <a:spLocks noChangeArrowheads="1"/>
          </p:cNvSpPr>
          <p:nvPr/>
        </p:nvSpPr>
        <p:spPr bwMode="auto">
          <a:xfrm>
            <a:off x="8561388" y="3536950"/>
            <a:ext cx="3390900" cy="6842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Доля разрешенных в досудебном порядке жалоб застрахованных лиц от общего количества поступивших жалоб</a:t>
            </a:r>
          </a:p>
        </p:txBody>
      </p:sp>
      <p:sp>
        <p:nvSpPr>
          <p:cNvPr id="20499" name="Прямоугольник 24"/>
          <p:cNvSpPr>
            <a:spLocks noChangeArrowheads="1"/>
          </p:cNvSpPr>
          <p:nvPr/>
        </p:nvSpPr>
        <p:spPr bwMode="auto">
          <a:xfrm>
            <a:off x="8550275" y="4287838"/>
            <a:ext cx="3402013" cy="8699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Динамика показателя «возмещение застрахованным лицам в рамках мероприятий по досудебной защите прав ЗЛ»</a:t>
            </a:r>
          </a:p>
        </p:txBody>
      </p:sp>
      <p:sp>
        <p:nvSpPr>
          <p:cNvPr id="20500" name="Прямоугольник 26"/>
          <p:cNvSpPr>
            <a:spLocks noChangeArrowheads="1"/>
          </p:cNvSpPr>
          <p:nvPr/>
        </p:nvSpPr>
        <p:spPr bwMode="auto">
          <a:xfrm>
            <a:off x="8553450" y="5232400"/>
            <a:ext cx="3398838" cy="5000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Удовлетворенность ЗЛ работой СП</a:t>
            </a:r>
          </a:p>
          <a:p>
            <a:pPr algn="ctr" eaLnBrk="1" hangingPunct="1"/>
            <a:r>
              <a:rPr lang="ru-RU" altLang="ru-RU" sz="1200" b="1">
                <a:solidFill>
                  <a:srgbClr val="003D78"/>
                </a:solidFill>
              </a:rPr>
              <a:t>(по итогам опросов граждан)</a:t>
            </a:r>
          </a:p>
        </p:txBody>
      </p:sp>
      <p:sp>
        <p:nvSpPr>
          <p:cNvPr id="20501" name="Прямоугольник 27"/>
          <p:cNvSpPr>
            <a:spLocks noChangeArrowheads="1"/>
          </p:cNvSpPr>
          <p:nvPr/>
        </p:nvSpPr>
        <p:spPr bwMode="auto">
          <a:xfrm>
            <a:off x="8561388" y="5808663"/>
            <a:ext cx="3390900" cy="500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rgbClr val="003D78"/>
                </a:solidFill>
              </a:rPr>
              <a:t>Увеличение доли ЗЛ трудоспособного возраста, прошедших диспансеризацию</a:t>
            </a:r>
          </a:p>
        </p:txBody>
      </p:sp>
      <p:sp>
        <p:nvSpPr>
          <p:cNvPr id="20502" name="Прямоугольник 34"/>
          <p:cNvSpPr>
            <a:spLocks noChangeArrowheads="1"/>
          </p:cNvSpPr>
          <p:nvPr/>
        </p:nvSpPr>
        <p:spPr bwMode="auto">
          <a:xfrm>
            <a:off x="4629150" y="4119563"/>
            <a:ext cx="3743325" cy="1793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На основании сведений, внесенных в информационный ресурс о застрахованных лицах, направленных на госпитализацию, по факту госпитализации осуществляет мониторинг очередности и доступности специализированной медицинской помощи, оказываемой в стационарных условиях, своевременности и профильности плановой госпитализации</a:t>
            </a:r>
          </a:p>
        </p:txBody>
      </p:sp>
      <p:sp>
        <p:nvSpPr>
          <p:cNvPr id="20503" name="Прямоугольник 30"/>
          <p:cNvSpPr>
            <a:spLocks noChangeArrowheads="1"/>
          </p:cNvSpPr>
          <p:nvPr/>
        </p:nvSpPr>
        <p:spPr bwMode="auto">
          <a:xfrm>
            <a:off x="4622800" y="1804988"/>
            <a:ext cx="3743325" cy="6842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Отвечает на переадресованные страховым представителем 1 уровня вопросы, не относящегося к типовым</a:t>
            </a:r>
          </a:p>
        </p:txBody>
      </p:sp>
      <p:sp>
        <p:nvSpPr>
          <p:cNvPr id="20504" name="Прямоугольник 31"/>
          <p:cNvSpPr>
            <a:spLocks noChangeArrowheads="1"/>
          </p:cNvSpPr>
          <p:nvPr/>
        </p:nvSpPr>
        <p:spPr bwMode="auto">
          <a:xfrm>
            <a:off x="4619625" y="2574925"/>
            <a:ext cx="3744913" cy="14239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tIns="82800" bIns="46800"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3D78"/>
                </a:solidFill>
              </a:rPr>
              <a:t>Организует индивидуальное информирование в письменной или иных формах застрахованных лиц, включенных медицинскими организациями в списки, к прохождению 1 этапа профилактических мероприятий, о возможности прохождения профилактических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9375" y="115888"/>
            <a:ext cx="106568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 Страховые представители 1 и 2 уровней: результаты работы в 2017г., 1 </a:t>
            </a:r>
            <a:r>
              <a:rPr lang="ru-RU" dirty="0" err="1" smtClean="0"/>
              <a:t>кв</a:t>
            </a:r>
            <a:r>
              <a:rPr lang="ru-RU" dirty="0" smtClean="0"/>
              <a:t> 2018г.</a:t>
            </a:r>
            <a:endParaRPr lang="ru-RU" kern="0" dirty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26714-E611-4DBD-9B0B-BCF7855CA764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21508" name="TextBox 17"/>
          <p:cNvSpPr txBox="1">
            <a:spLocks noChangeArrowheads="1"/>
          </p:cNvSpPr>
          <p:nvPr/>
        </p:nvSpPr>
        <p:spPr bwMode="auto">
          <a:xfrm>
            <a:off x="6527800" y="765175"/>
            <a:ext cx="5280025" cy="1568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b="1" dirty="0">
                <a:solidFill>
                  <a:srgbClr val="003D78"/>
                </a:solidFill>
              </a:rPr>
              <a:t>За 2017 года страховыми представителями принято 25 866 обращений. За 1 кв. 2018 год принято 7 309 обращений, что в 4,8 раза больше аналогичного периода прошлого года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b="1" dirty="0">
                <a:solidFill>
                  <a:srgbClr val="003D78"/>
                </a:solidFill>
              </a:rPr>
              <a:t>Для застрахованных лиц функционирует круглосуточный бесплатный телефон Контакт-центра 8-800-100-07-02, работающий в режиме 24/7, 365 дней в году.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200" b="1" dirty="0">
                <a:solidFill>
                  <a:srgbClr val="003D78"/>
                </a:solidFill>
              </a:rPr>
              <a:t>На </a:t>
            </a:r>
            <a:r>
              <a:rPr lang="ru-RU" altLang="ru-RU" sz="1200" b="1" dirty="0" smtClean="0">
                <a:solidFill>
                  <a:srgbClr val="003D78"/>
                </a:solidFill>
              </a:rPr>
              <a:t>01.</a:t>
            </a:r>
            <a:r>
              <a:rPr lang="en-US" altLang="ru-RU" sz="1200" b="1" dirty="0" smtClean="0">
                <a:solidFill>
                  <a:srgbClr val="003D78"/>
                </a:solidFill>
              </a:rPr>
              <a:t>0</a:t>
            </a:r>
            <a:r>
              <a:rPr lang="ru-RU" altLang="ru-RU" sz="1200" b="1" dirty="0" smtClean="0">
                <a:solidFill>
                  <a:srgbClr val="003D78"/>
                </a:solidFill>
              </a:rPr>
              <a:t>4.2018 </a:t>
            </a:r>
            <a:r>
              <a:rPr lang="ru-RU" altLang="ru-RU" sz="1200" b="1" dirty="0">
                <a:solidFill>
                  <a:srgbClr val="003D78"/>
                </a:solidFill>
              </a:rPr>
              <a:t>в Филиале 12 страховых представителей 1 уровня и 14 страховых представителей 2 уровня.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361950" y="568728"/>
          <a:ext cx="5734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35360" y="3689648"/>
          <a:ext cx="1077306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6648600" y="2305654"/>
          <a:ext cx="5384749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282575"/>
            <a:ext cx="10656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467D"/>
                </a:solidFill>
                <a:cs typeface="Arial" panose="020B0604020202020204" pitchFamily="34" charset="0"/>
              </a:rPr>
              <a:t>Проведенная работа СП в рамках информирования о диспансеризации</a:t>
            </a:r>
            <a:endParaRPr lang="ru-RU" kern="0" dirty="0"/>
          </a:p>
        </p:txBody>
      </p:sp>
      <p:sp>
        <p:nvSpPr>
          <p:cNvPr id="2253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F9CEB3-A3AD-4255-BA92-B501208F28C3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5863" y="882650"/>
            <a:ext cx="4416425" cy="23082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За 2017г. страховыми представителями: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Проинформировано о необходимости прохождения диспансеризации 108 432 чел.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Повторно проинформировано о необходимости прохождения диспансеризации 79 874 чел.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Проинформировано о необходимости прохождения 2 этапа диспансеризации 12 218 чел.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ru-RU" sz="1200" b="1" dirty="0">
              <a:solidFill>
                <a:srgbClr val="003D78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95 362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чел. (или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88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% от числа подлежащих ДВН) прошли 1 этап диспансеризации , в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т.ч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73 057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чел. или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67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% из числа приглашенных страховыми представителями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7025" y="882650"/>
            <a:ext cx="54467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u="sng" dirty="0" smtClean="0">
                <a:solidFill>
                  <a:srgbClr val="00467D"/>
                </a:solidFill>
                <a:cs typeface="Arial" panose="020B0604020202020204" pitchFamily="34" charset="0"/>
              </a:rPr>
              <a:t>1. Индивидуальное информирование</a:t>
            </a:r>
            <a:endParaRPr lang="ru-RU" u="sng" kern="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0" y="1323099"/>
          <a:ext cx="74152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631299"/>
              </p:ext>
            </p:extLst>
          </p:nvPr>
        </p:nvGraphicFramePr>
        <p:xfrm>
          <a:off x="-13845" y="4070350"/>
          <a:ext cx="74152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7146199" y="3429000"/>
          <a:ext cx="504580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127000"/>
            <a:ext cx="10656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00467D"/>
                </a:solidFill>
                <a:cs typeface="Arial" panose="020B0604020202020204" pitchFamily="34" charset="0"/>
              </a:rPr>
              <a:t>Проведенная работа в рамках информирования о диспансеризации</a:t>
            </a:r>
            <a:endParaRPr lang="ru-RU" kern="0" dirty="0"/>
          </a:p>
        </p:txBody>
      </p:sp>
      <p:sp>
        <p:nvSpPr>
          <p:cNvPr id="23555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F6637-59C6-4801-89DE-BFC60078725A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7813" y="547688"/>
            <a:ext cx="106568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u="sng" dirty="0" smtClean="0">
                <a:solidFill>
                  <a:srgbClr val="00467D"/>
                </a:solidFill>
                <a:cs typeface="Arial" panose="020B0604020202020204" pitchFamily="34" charset="0"/>
              </a:rPr>
              <a:t>2. Публичное информирование</a:t>
            </a:r>
            <a:endParaRPr lang="ru-RU" u="sng" kern="0" dirty="0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85738" y="2336800"/>
            <a:ext cx="6756400" cy="3063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 Публикация статьи о диспансеризации в газете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185738" y="2697163"/>
            <a:ext cx="6751637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 Публикация  о профилактическом медосмотре интернет портале 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85738" y="1570038"/>
            <a:ext cx="6773862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 Отправка информационного видеоролика АО «СОГАЗ-Мед» о диспансеризации/детской профилактики для размещения на мониторах/сайтах медицинских организаций</a:t>
            </a:r>
          </a:p>
        </p:txBody>
      </p:sp>
      <p:sp>
        <p:nvSpPr>
          <p:cNvPr id="23560" name="Номер слайда 4"/>
          <p:cNvSpPr txBox="1">
            <a:spLocks/>
          </p:cNvSpPr>
          <p:nvPr/>
        </p:nvSpPr>
        <p:spPr bwMode="auto">
          <a:xfrm>
            <a:off x="10991850" y="6337300"/>
            <a:ext cx="9604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761F1E-4C9D-47E7-8884-78679BCA3064}" type="slidenum">
              <a:rPr lang="ru-RU" altLang="ru-RU" sz="1400" b="1">
                <a:solidFill>
                  <a:srgbClr val="59595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b="1">
              <a:solidFill>
                <a:srgbClr val="595959"/>
              </a:solidFill>
            </a:endParaRPr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185738" y="1014413"/>
            <a:ext cx="6751637" cy="522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Размещение в медицинских организациях плакатов по ДВН, и полиграфии</a:t>
            </a:r>
          </a:p>
        </p:txBody>
      </p:sp>
      <p:pic>
        <p:nvPicPr>
          <p:cNvPr id="23562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977900"/>
            <a:ext cx="10382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709613"/>
            <a:ext cx="16224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193675" y="3054350"/>
            <a:ext cx="6775450" cy="522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 Проведение презентаций на предприятиях по теме «Диспансеризация и профилактические медицинские осмотры» </a:t>
            </a:r>
          </a:p>
        </p:txBody>
      </p:sp>
      <p:pic>
        <p:nvPicPr>
          <p:cNvPr id="2356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1958975"/>
            <a:ext cx="19748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Рисунок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0" y="2566988"/>
            <a:ext cx="15271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200025" y="3622675"/>
            <a:ext cx="675957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 Участие в масштабной профилактической Акции «Маршрут здоровья». Р</a:t>
            </a:r>
            <a:r>
              <a:rPr lang="ru-RU" sz="1400" b="1">
                <a:solidFill>
                  <a:srgbClr val="003D78"/>
                </a:solidFill>
              </a:rPr>
              <a:t>аспространено</a:t>
            </a:r>
            <a:r>
              <a:rPr lang="ru-RU" altLang="ru-RU" sz="1400" b="1">
                <a:solidFill>
                  <a:srgbClr val="003D78"/>
                </a:solidFill>
              </a:rPr>
              <a:t> 20 тыс. памяток по диспансеризации</a:t>
            </a:r>
          </a:p>
        </p:txBody>
      </p:sp>
      <p:sp>
        <p:nvSpPr>
          <p:cNvPr id="23568" name="TextBox 8"/>
          <p:cNvSpPr txBox="1">
            <a:spLocks noChangeArrowheads="1"/>
          </p:cNvSpPr>
          <p:nvPr/>
        </p:nvSpPr>
        <p:spPr bwMode="auto">
          <a:xfrm>
            <a:off x="211138" y="4191000"/>
            <a:ext cx="6738937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 Размещение информационного аудиоролика о необходимости прохождения ДВН на остановочных павильонах г. Оренбурга</a:t>
            </a:r>
          </a:p>
        </p:txBody>
      </p:sp>
      <p:sp>
        <p:nvSpPr>
          <p:cNvPr id="23569" name="TextBox 14"/>
          <p:cNvSpPr txBox="1">
            <a:spLocks noChangeArrowheads="1"/>
          </p:cNvSpPr>
          <p:nvPr/>
        </p:nvSpPr>
        <p:spPr bwMode="auto">
          <a:xfrm>
            <a:off x="193675" y="4781550"/>
            <a:ext cx="6783388" cy="738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Проведение Акции по диспансеризации «Будь здоровым с СОГАЗ-Мед!» (лотерея среди застрахованных г. Оренбурга, прошедших диспансеризацию).</a:t>
            </a:r>
          </a:p>
        </p:txBody>
      </p:sp>
      <p:pic>
        <p:nvPicPr>
          <p:cNvPr id="23570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3351213"/>
            <a:ext cx="120173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436245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3690938"/>
            <a:ext cx="115252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4781550"/>
            <a:ext cx="1663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TextBox 1"/>
          <p:cNvSpPr txBox="1">
            <a:spLocks noChangeArrowheads="1"/>
          </p:cNvSpPr>
          <p:nvPr/>
        </p:nvSpPr>
        <p:spPr bwMode="auto">
          <a:xfrm>
            <a:off x="7094538" y="55880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400" b="1">
                <a:solidFill>
                  <a:srgbClr val="003D78"/>
                </a:solidFill>
              </a:rPr>
              <a:t>2017г.</a:t>
            </a:r>
          </a:p>
        </p:txBody>
      </p:sp>
      <p:sp>
        <p:nvSpPr>
          <p:cNvPr id="23575" name="TextBox 23"/>
          <p:cNvSpPr txBox="1">
            <a:spLocks noChangeArrowheads="1"/>
          </p:cNvSpPr>
          <p:nvPr/>
        </p:nvSpPr>
        <p:spPr bwMode="auto">
          <a:xfrm>
            <a:off x="7954963" y="569913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400" b="1">
                <a:solidFill>
                  <a:srgbClr val="003D78"/>
                </a:solidFill>
              </a:rPr>
              <a:t>1кв 2018г.</a:t>
            </a:r>
          </a:p>
        </p:txBody>
      </p:sp>
      <p:sp>
        <p:nvSpPr>
          <p:cNvPr id="23576" name="TextBox 31"/>
          <p:cNvSpPr txBox="1">
            <a:spLocks noChangeArrowheads="1"/>
          </p:cNvSpPr>
          <p:nvPr/>
        </p:nvSpPr>
        <p:spPr bwMode="auto">
          <a:xfrm>
            <a:off x="7118350" y="1663700"/>
            <a:ext cx="658813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23577" name="TextBox 32"/>
          <p:cNvSpPr txBox="1">
            <a:spLocks noChangeArrowheads="1"/>
          </p:cNvSpPr>
          <p:nvPr/>
        </p:nvSpPr>
        <p:spPr bwMode="auto">
          <a:xfrm>
            <a:off x="8167688" y="1662113"/>
            <a:ext cx="657225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23578" name="TextBox 33"/>
          <p:cNvSpPr txBox="1">
            <a:spLocks noChangeArrowheads="1"/>
          </p:cNvSpPr>
          <p:nvPr/>
        </p:nvSpPr>
        <p:spPr bwMode="auto">
          <a:xfrm>
            <a:off x="6997700" y="2293938"/>
            <a:ext cx="925513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003D78"/>
                </a:solidFill>
              </a:rPr>
              <a:t>1статья</a:t>
            </a:r>
          </a:p>
        </p:txBody>
      </p:sp>
      <p:sp>
        <p:nvSpPr>
          <p:cNvPr id="23579" name="TextBox 35"/>
          <p:cNvSpPr txBox="1">
            <a:spLocks noChangeArrowheads="1"/>
          </p:cNvSpPr>
          <p:nvPr/>
        </p:nvSpPr>
        <p:spPr bwMode="auto">
          <a:xfrm>
            <a:off x="7164388" y="3071813"/>
            <a:ext cx="658812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003D78"/>
                </a:solidFill>
              </a:rPr>
              <a:t>21</a:t>
            </a:r>
          </a:p>
        </p:txBody>
      </p:sp>
      <p:sp>
        <p:nvSpPr>
          <p:cNvPr id="23580" name="TextBox 36"/>
          <p:cNvSpPr txBox="1">
            <a:spLocks noChangeArrowheads="1"/>
          </p:cNvSpPr>
          <p:nvPr/>
        </p:nvSpPr>
        <p:spPr bwMode="auto">
          <a:xfrm>
            <a:off x="7145338" y="3608388"/>
            <a:ext cx="658812" cy="522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003D78"/>
                </a:solidFill>
              </a:rPr>
              <a:t>3кв 2017</a:t>
            </a:r>
          </a:p>
        </p:txBody>
      </p:sp>
      <p:sp>
        <p:nvSpPr>
          <p:cNvPr id="23581" name="TextBox 39"/>
          <p:cNvSpPr txBox="1">
            <a:spLocks noChangeArrowheads="1"/>
          </p:cNvSpPr>
          <p:nvPr/>
        </p:nvSpPr>
        <p:spPr bwMode="auto">
          <a:xfrm>
            <a:off x="8056563" y="2289175"/>
            <a:ext cx="1027112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003D78"/>
                </a:solidFill>
              </a:rPr>
              <a:t>2статьи</a:t>
            </a:r>
          </a:p>
        </p:txBody>
      </p:sp>
      <p:sp>
        <p:nvSpPr>
          <p:cNvPr id="23582" name="TextBox 41"/>
          <p:cNvSpPr txBox="1">
            <a:spLocks noChangeArrowheads="1"/>
          </p:cNvSpPr>
          <p:nvPr/>
        </p:nvSpPr>
        <p:spPr bwMode="auto">
          <a:xfrm>
            <a:off x="8204200" y="3103563"/>
            <a:ext cx="658813" cy="306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003D78"/>
                </a:solidFill>
              </a:rPr>
              <a:t>38</a:t>
            </a:r>
          </a:p>
        </p:txBody>
      </p:sp>
      <p:sp>
        <p:nvSpPr>
          <p:cNvPr id="23583" name="TextBox 42"/>
          <p:cNvSpPr txBox="1">
            <a:spLocks noChangeArrowheads="1"/>
          </p:cNvSpPr>
          <p:nvPr/>
        </p:nvSpPr>
        <p:spPr bwMode="auto">
          <a:xfrm>
            <a:off x="8204200" y="3616325"/>
            <a:ext cx="658813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003D78"/>
                </a:solidFill>
              </a:rPr>
              <a:t>1кв 2018</a:t>
            </a:r>
          </a:p>
        </p:txBody>
      </p:sp>
      <p:sp>
        <p:nvSpPr>
          <p:cNvPr id="23584" name="TextBox 45"/>
          <p:cNvSpPr txBox="1">
            <a:spLocks noChangeArrowheads="1"/>
          </p:cNvSpPr>
          <p:nvPr/>
        </p:nvSpPr>
        <p:spPr bwMode="auto">
          <a:xfrm>
            <a:off x="7089775" y="1023938"/>
            <a:ext cx="658813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23585" name="TextBox 46"/>
          <p:cNvSpPr txBox="1">
            <a:spLocks noChangeArrowheads="1"/>
          </p:cNvSpPr>
          <p:nvPr/>
        </p:nvSpPr>
        <p:spPr bwMode="auto">
          <a:xfrm>
            <a:off x="8177213" y="985838"/>
            <a:ext cx="6588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23586" name="TextBox 48"/>
          <p:cNvSpPr txBox="1">
            <a:spLocks noChangeArrowheads="1"/>
          </p:cNvSpPr>
          <p:nvPr/>
        </p:nvSpPr>
        <p:spPr bwMode="auto">
          <a:xfrm>
            <a:off x="7164388" y="2660650"/>
            <a:ext cx="658812" cy="338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600" b="1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23587" name="TextBox 49"/>
          <p:cNvSpPr txBox="1">
            <a:spLocks noChangeArrowheads="1"/>
          </p:cNvSpPr>
          <p:nvPr/>
        </p:nvSpPr>
        <p:spPr bwMode="auto">
          <a:xfrm>
            <a:off x="8212138" y="2633663"/>
            <a:ext cx="658812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600" b="1">
                <a:solidFill>
                  <a:srgbClr val="003D78"/>
                </a:solidFill>
              </a:rPr>
              <a:t>-</a:t>
            </a:r>
          </a:p>
        </p:txBody>
      </p:sp>
      <p:sp>
        <p:nvSpPr>
          <p:cNvPr id="23588" name="TextBox 51"/>
          <p:cNvSpPr txBox="1">
            <a:spLocks noChangeArrowheads="1"/>
          </p:cNvSpPr>
          <p:nvPr/>
        </p:nvSpPr>
        <p:spPr bwMode="auto">
          <a:xfrm>
            <a:off x="7126288" y="4198938"/>
            <a:ext cx="6588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b="1">
                <a:solidFill>
                  <a:srgbClr val="003D78"/>
                </a:solidFill>
              </a:rPr>
              <a:t> </a:t>
            </a:r>
          </a:p>
        </p:txBody>
      </p:sp>
      <p:sp>
        <p:nvSpPr>
          <p:cNvPr id="23589" name="TextBox 52"/>
          <p:cNvSpPr txBox="1">
            <a:spLocks noChangeArrowheads="1"/>
          </p:cNvSpPr>
          <p:nvPr/>
        </p:nvSpPr>
        <p:spPr bwMode="auto">
          <a:xfrm>
            <a:off x="7099300" y="4846638"/>
            <a:ext cx="658813" cy="554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000" b="1">
                <a:solidFill>
                  <a:srgbClr val="003D78"/>
                </a:solidFill>
              </a:rPr>
              <a:t>Август-Ноябрь 2017</a:t>
            </a:r>
            <a:endParaRPr lang="ru-RU" sz="1000" b="1">
              <a:solidFill>
                <a:srgbClr val="003D78"/>
              </a:solidFill>
            </a:endParaRPr>
          </a:p>
        </p:txBody>
      </p:sp>
      <p:sp>
        <p:nvSpPr>
          <p:cNvPr id="23590" name="TextBox 53"/>
          <p:cNvSpPr txBox="1">
            <a:spLocks noChangeArrowheads="1"/>
          </p:cNvSpPr>
          <p:nvPr/>
        </p:nvSpPr>
        <p:spPr bwMode="auto">
          <a:xfrm>
            <a:off x="8208963" y="4305300"/>
            <a:ext cx="658812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2000" b="1">
                <a:solidFill>
                  <a:srgbClr val="003D78"/>
                </a:solidFill>
              </a:rPr>
              <a:t>-</a:t>
            </a:r>
          </a:p>
        </p:txBody>
      </p:sp>
      <p:sp>
        <p:nvSpPr>
          <p:cNvPr id="23591" name="TextBox 54"/>
          <p:cNvSpPr txBox="1">
            <a:spLocks noChangeArrowheads="1"/>
          </p:cNvSpPr>
          <p:nvPr/>
        </p:nvSpPr>
        <p:spPr bwMode="auto">
          <a:xfrm>
            <a:off x="8196263" y="4870450"/>
            <a:ext cx="658812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2000" b="1">
                <a:solidFill>
                  <a:srgbClr val="003D78"/>
                </a:solidFill>
              </a:rPr>
              <a:t>-</a:t>
            </a:r>
          </a:p>
        </p:txBody>
      </p:sp>
      <p:sp>
        <p:nvSpPr>
          <p:cNvPr id="23592" name="TextBox 14"/>
          <p:cNvSpPr txBox="1">
            <a:spLocks noChangeArrowheads="1"/>
          </p:cNvSpPr>
          <p:nvPr/>
        </p:nvSpPr>
        <p:spPr bwMode="auto">
          <a:xfrm>
            <a:off x="207963" y="5595938"/>
            <a:ext cx="6781800" cy="73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Изготовление и размещение в МО единого стенда «Обязательное медицинское страхование в Оренбургской области» (42 шт) с унифицированным наполнением информационными материалами</a:t>
            </a:r>
          </a:p>
        </p:txBody>
      </p:sp>
      <p:sp>
        <p:nvSpPr>
          <p:cNvPr id="23593" name="TextBox 57"/>
          <p:cNvSpPr txBox="1">
            <a:spLocks noChangeArrowheads="1"/>
          </p:cNvSpPr>
          <p:nvPr/>
        </p:nvSpPr>
        <p:spPr bwMode="auto">
          <a:xfrm>
            <a:off x="7126288" y="5657850"/>
            <a:ext cx="658812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2000" b="1">
                <a:solidFill>
                  <a:srgbClr val="003D78"/>
                </a:solidFill>
              </a:rPr>
              <a:t>-</a:t>
            </a:r>
          </a:p>
        </p:txBody>
      </p:sp>
      <p:sp>
        <p:nvSpPr>
          <p:cNvPr id="23594" name="TextBox 58"/>
          <p:cNvSpPr txBox="1">
            <a:spLocks noChangeArrowheads="1"/>
          </p:cNvSpPr>
          <p:nvPr/>
        </p:nvSpPr>
        <p:spPr bwMode="auto">
          <a:xfrm>
            <a:off x="8177213" y="5627688"/>
            <a:ext cx="6588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1 кв 2018</a:t>
            </a:r>
            <a:endParaRPr lang="ru-RU" sz="1400" b="1">
              <a:solidFill>
                <a:srgbClr val="003D78"/>
              </a:solidFill>
            </a:endParaRPr>
          </a:p>
        </p:txBody>
      </p:sp>
      <p:pic>
        <p:nvPicPr>
          <p:cNvPr id="23595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17030" r="12633" b="16402"/>
          <a:stretch>
            <a:fillRect/>
          </a:stretch>
        </p:blipFill>
        <p:spPr bwMode="auto">
          <a:xfrm>
            <a:off x="9288463" y="5548313"/>
            <a:ext cx="20240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6" name="TextBox 14"/>
          <p:cNvSpPr txBox="1">
            <a:spLocks noChangeArrowheads="1"/>
          </p:cNvSpPr>
          <p:nvPr/>
        </p:nvSpPr>
        <p:spPr bwMode="auto">
          <a:xfrm>
            <a:off x="185738" y="6380163"/>
            <a:ext cx="6783387" cy="522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400" b="1">
                <a:solidFill>
                  <a:srgbClr val="003D78"/>
                </a:solidFill>
              </a:rPr>
              <a:t>Размещение рекламно-информационных материалов по диспансеризации в лифтовых кабинах</a:t>
            </a:r>
          </a:p>
        </p:txBody>
      </p:sp>
      <p:sp>
        <p:nvSpPr>
          <p:cNvPr id="23597" name="TextBox 61"/>
          <p:cNvSpPr txBox="1">
            <a:spLocks noChangeArrowheads="1"/>
          </p:cNvSpPr>
          <p:nvPr/>
        </p:nvSpPr>
        <p:spPr bwMode="auto">
          <a:xfrm>
            <a:off x="7164388" y="6397625"/>
            <a:ext cx="658812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2000" b="1">
                <a:solidFill>
                  <a:srgbClr val="003D78"/>
                </a:solidFill>
              </a:rPr>
              <a:t>-</a:t>
            </a:r>
          </a:p>
        </p:txBody>
      </p:sp>
      <p:sp>
        <p:nvSpPr>
          <p:cNvPr id="23598" name="TextBox 62"/>
          <p:cNvSpPr txBox="1">
            <a:spLocks noChangeArrowheads="1"/>
          </p:cNvSpPr>
          <p:nvPr/>
        </p:nvSpPr>
        <p:spPr bwMode="auto">
          <a:xfrm>
            <a:off x="8191500" y="6319838"/>
            <a:ext cx="658813" cy="5222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1 кв 2018</a:t>
            </a:r>
            <a:endParaRPr lang="ru-RU" sz="1400" b="1">
              <a:solidFill>
                <a:srgbClr val="003D78"/>
              </a:solidFill>
            </a:endParaRPr>
          </a:p>
        </p:txBody>
      </p:sp>
      <p:pic>
        <p:nvPicPr>
          <p:cNvPr id="23599" name="Рисунок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" r="-2" b="2994"/>
          <a:stretch>
            <a:fillRect/>
          </a:stretch>
        </p:blipFill>
        <p:spPr bwMode="auto">
          <a:xfrm>
            <a:off x="11272838" y="5718175"/>
            <a:ext cx="8032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142875"/>
            <a:ext cx="10656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467D"/>
                </a:solidFill>
                <a:cs typeface="Arial" panose="020B0604020202020204" pitchFamily="34" charset="0"/>
              </a:rPr>
              <a:t>Результаты опросов по диспансеризации</a:t>
            </a:r>
            <a:endParaRPr lang="ru-RU" kern="0" dirty="0"/>
          </a:p>
        </p:txBody>
      </p:sp>
      <p:sp>
        <p:nvSpPr>
          <p:cNvPr id="2457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2E42D-5166-4D66-8F8B-DFD47C03E3D9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" y="741363"/>
            <a:ext cx="11377613" cy="5842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D78"/>
                </a:solidFill>
                <a:latin typeface="Arial" charset="0"/>
                <a:cs typeface="Arial" charset="0"/>
              </a:rPr>
              <a:t>За 2017г. страховыми представителями проведено: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3D78"/>
                </a:solidFill>
                <a:latin typeface="Arial" charset="0"/>
                <a:cs typeface="Arial" charset="0"/>
              </a:rPr>
              <a:t>5 512 опросов о причинах не прохождения 1 этапа диспансеризации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101600" y="1556792"/>
          <a:ext cx="43382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4655840" y="1440309"/>
          <a:ext cx="4104456" cy="264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1" y="4053960"/>
          <a:ext cx="1219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8904288" y="1465263"/>
            <a:ext cx="2822575" cy="2708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По результатам опросов о причинах не прохождения 1 этапа диспансеризации в 2017 году</a:t>
            </a:r>
            <a:r>
              <a:rPr lang="ru-RU" altLang="ru-RU" sz="1000" b="1" dirty="0">
                <a:solidFill>
                  <a:srgbClr val="003D78"/>
                </a:solidFill>
              </a:rPr>
              <a:t>:</a:t>
            </a:r>
            <a:endParaRPr lang="en-US" altLang="ru-RU" sz="1000" b="1" dirty="0" smtClean="0">
              <a:solidFill>
                <a:srgbClr val="003D78"/>
              </a:solidFill>
            </a:endParaRP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ru-RU" sz="1000" b="1" dirty="0" smtClean="0">
                <a:solidFill>
                  <a:srgbClr val="003D78"/>
                </a:solidFill>
              </a:rPr>
              <a:t>95% </a:t>
            </a:r>
            <a:r>
              <a:rPr lang="ru-RU" altLang="ru-RU" sz="1000" b="1" dirty="0" smtClean="0">
                <a:solidFill>
                  <a:srgbClr val="003D78"/>
                </a:solidFill>
              </a:rPr>
              <a:t>ЗЛ помнили о получении информационного сообщения о необходимости прохождения ДВН;</a:t>
            </a: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57% ЗЛ при этом не обращались в МО для прохождения ДВН;</a:t>
            </a: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По наиболее весомым причинам отказа от прохождения ДВН: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- 55% ЗЛ ответили, что планируют пройти ДВН позже;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- 10% - проходят мед осмотр на предприятии;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- 10% - не считают необходимым тратить время на ДВН;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- 8% -</a:t>
            </a:r>
            <a:r>
              <a:rPr lang="ru-RU" altLang="ru-RU" sz="1000" b="1" dirty="0">
                <a:solidFill>
                  <a:srgbClr val="003D78"/>
                </a:solidFill>
              </a:rPr>
              <a:t> не отпускает работодатель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142875"/>
            <a:ext cx="10656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467D"/>
                </a:solidFill>
                <a:cs typeface="Arial" panose="020B0604020202020204" pitchFamily="34" charset="0"/>
              </a:rPr>
              <a:t>Результаты опросов по диспансеризации</a:t>
            </a:r>
            <a:endParaRPr lang="ru-RU" kern="0" dirty="0"/>
          </a:p>
        </p:txBody>
      </p:sp>
      <p:sp>
        <p:nvSpPr>
          <p:cNvPr id="2560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D1246-DB84-4EC6-A3D4-5EE91F0CFC73}" type="slidenum">
              <a:rPr lang="ru-RU" altLang="ru-RU" sz="1400" smtClean="0">
                <a:solidFill>
                  <a:srgbClr val="59595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>
              <a:solidFill>
                <a:srgbClr val="595959"/>
              </a:solidFill>
            </a:endParaRP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303213" y="908050"/>
            <a:ext cx="11377612" cy="339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b="1">
                <a:solidFill>
                  <a:srgbClr val="003D78"/>
                </a:solidFill>
              </a:rPr>
              <a:t>2 481 опрос о прохождении 2 этапа диспансеризации. Согласно данным опроса, проведенного в 2017 году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21210" y="1412776"/>
          <a:ext cx="836707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8858250" y="1989138"/>
            <a:ext cx="2822575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По результатам опросов о прохождении 2 этапа диспансеризации в 2017 году</a:t>
            </a:r>
            <a:r>
              <a:rPr lang="ru-RU" altLang="ru-RU" sz="1000" b="1" dirty="0">
                <a:solidFill>
                  <a:srgbClr val="003D78"/>
                </a:solidFill>
              </a:rPr>
              <a:t>:</a:t>
            </a:r>
            <a:endParaRPr lang="en-US" altLang="ru-RU" sz="1000" b="1" dirty="0" smtClean="0">
              <a:solidFill>
                <a:srgbClr val="003D78"/>
              </a:solidFill>
            </a:endParaRP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64</a:t>
            </a:r>
            <a:r>
              <a:rPr lang="en-US" altLang="ru-RU" sz="1000" b="1" dirty="0" smtClean="0">
                <a:solidFill>
                  <a:srgbClr val="003D78"/>
                </a:solidFill>
              </a:rPr>
              <a:t>% </a:t>
            </a:r>
            <a:r>
              <a:rPr lang="ru-RU" altLang="ru-RU" sz="1000" b="1" dirty="0" smtClean="0">
                <a:solidFill>
                  <a:srgbClr val="003D78"/>
                </a:solidFill>
              </a:rPr>
              <a:t>ЗЛ ответили, что все организовано хорошо; 27% отметили среднюю организацию и 8% - плохую организацию.</a:t>
            </a: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000" b="1" dirty="0" smtClean="0">
                <a:solidFill>
                  <a:srgbClr val="003D78"/>
                </a:solidFill>
              </a:rPr>
              <a:t>98% ЗЛ, прошедших ДВН считают диспансеризацию </a:t>
            </a:r>
            <a:r>
              <a:rPr lang="ru-RU" altLang="ru-RU" sz="1000" b="1" dirty="0" err="1" smtClean="0">
                <a:solidFill>
                  <a:srgbClr val="003D78"/>
                </a:solidFill>
              </a:rPr>
              <a:t>необхоимой</a:t>
            </a:r>
            <a:endParaRPr lang="ru-RU" altLang="ru-RU" sz="1000" b="1" dirty="0" smtClean="0">
              <a:solidFill>
                <a:srgbClr val="003D78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07368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6816080" y="40703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34963" y="282575"/>
            <a:ext cx="10656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kern="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9063" y="85725"/>
            <a:ext cx="10656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D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kern="0" dirty="0" smtClean="0"/>
              <a:t>Размещение и оформление рабочего места страхового представителя в медицинской организации</a:t>
            </a:r>
            <a:endParaRPr lang="ru-RU" kern="0" dirty="0"/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339725" y="769938"/>
            <a:ext cx="10872788" cy="22463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 smtClean="0">
                <a:solidFill>
                  <a:srgbClr val="003D78"/>
                </a:solidFill>
              </a:rPr>
              <a:t>В соответствии с доведенными 28 декабря 2017 года ФФОМС Методическими рекомендациями размещения страховых представителей в медицинских организациях в 1 квартале разработан, утвержден и размещен на сайте ТФОМС график работы страховых представителей в медицинских организациях Оренбургской области в разрезе СМО (поликлиники, стационары).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 smtClean="0">
                <a:solidFill>
                  <a:srgbClr val="003D78"/>
                </a:solidFill>
              </a:rPr>
              <a:t>На текущий момент организованы 10 постов страховых представителей с минимальными нормами работы 2 раза в неделю по 4 часа в «Бережливых поликлиниках», 48 поликлиник, в которые осуществляются визиты страховых представителей, согласно рекомендованным нормам и 19 стационаров, в которые осуществляются визиты страховыми представителями третьего уровня.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 smtClean="0">
                <a:solidFill>
                  <a:srgbClr val="003D78"/>
                </a:solidFill>
              </a:rPr>
              <a:t>Со </a:t>
            </a:r>
            <a:r>
              <a:rPr lang="ru-RU" altLang="ru-RU" sz="1400" b="1" dirty="0">
                <a:solidFill>
                  <a:srgbClr val="003D78"/>
                </a:solidFill>
              </a:rPr>
              <a:t>всеми МО заключены рекомендованные ФФОМС соглашения о размещении страховых представителей.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400" b="1" dirty="0">
              <a:solidFill>
                <a:srgbClr val="003D78"/>
              </a:solidFill>
            </a:endParaRPr>
          </a:p>
        </p:txBody>
      </p:sp>
      <p:pic>
        <p:nvPicPr>
          <p:cNvPr id="2662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441700"/>
            <a:ext cx="145573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454400"/>
            <a:ext cx="12715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4178300"/>
            <a:ext cx="11318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5"/>
          <p:cNvSpPr txBox="1">
            <a:spLocks noChangeArrowheads="1"/>
          </p:cNvSpPr>
          <p:nvPr/>
        </p:nvSpPr>
        <p:spPr bwMode="auto">
          <a:xfrm>
            <a:off x="2216150" y="5688013"/>
            <a:ext cx="2268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пол. №2 ГАУЗ «ГКБ им. Н.И. Пирогова» (1эт)</a:t>
            </a:r>
          </a:p>
        </p:txBody>
      </p:sp>
      <p:sp>
        <p:nvSpPr>
          <p:cNvPr id="26633" name="TextBox 5"/>
          <p:cNvSpPr txBox="1">
            <a:spLocks noChangeArrowheads="1"/>
          </p:cNvSpPr>
          <p:nvPr/>
        </p:nvSpPr>
        <p:spPr bwMode="auto">
          <a:xfrm>
            <a:off x="4776788" y="552450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пол. «ДГКБ» г. Оренбурга (1эт)</a:t>
            </a:r>
          </a:p>
        </p:txBody>
      </p:sp>
      <p:sp>
        <p:nvSpPr>
          <p:cNvPr id="26634" name="TextBox 5"/>
          <p:cNvSpPr txBox="1">
            <a:spLocks noChangeArrowheads="1"/>
          </p:cNvSpPr>
          <p:nvPr/>
        </p:nvSpPr>
        <p:spPr bwMode="auto">
          <a:xfrm>
            <a:off x="7194550" y="5570538"/>
            <a:ext cx="150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Саракташская РБ (1эт)</a:t>
            </a:r>
          </a:p>
        </p:txBody>
      </p:sp>
      <p:sp>
        <p:nvSpPr>
          <p:cNvPr id="26635" name="TextBox 5"/>
          <p:cNvSpPr txBox="1">
            <a:spLocks noChangeArrowheads="1"/>
          </p:cNvSpPr>
          <p:nvPr/>
        </p:nvSpPr>
        <p:spPr bwMode="auto">
          <a:xfrm>
            <a:off x="9202738" y="5484813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Октябрьская РБ (1эт)</a:t>
            </a:r>
          </a:p>
        </p:txBody>
      </p:sp>
      <p:pic>
        <p:nvPicPr>
          <p:cNvPr id="2663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49625"/>
            <a:ext cx="16557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451225"/>
            <a:ext cx="11001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4402138"/>
            <a:ext cx="108743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3217863"/>
            <a:ext cx="15398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Box 5"/>
          <p:cNvSpPr txBox="1">
            <a:spLocks noChangeArrowheads="1"/>
          </p:cNvSpPr>
          <p:nvPr/>
        </p:nvSpPr>
        <p:spPr bwMode="auto">
          <a:xfrm>
            <a:off x="119063" y="5562600"/>
            <a:ext cx="2074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D78"/>
                </a:solidFill>
              </a:rPr>
              <a:t>пол. ГКБ№1 г. Оренбурга (1эт)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SOGAZ1eng">
  <a:themeElements>
    <a:clrScheme name="2_СОГАЗнов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_СОГАЗнов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10949</TotalTime>
  <Words>1827</Words>
  <Application>Microsoft Office PowerPoint</Application>
  <PresentationFormat>Широкоэкранный</PresentationFormat>
  <Paragraphs>200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Wingdings</vt:lpstr>
      <vt:lpstr>Calibri</vt:lpstr>
      <vt:lpstr>Arial Narrow</vt:lpstr>
      <vt:lpstr>5_SOGAZ1eng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Ворсина Светлана Александровна</dc:creator>
  <cp:lastModifiedBy>Малая Татьяна Викторовна</cp:lastModifiedBy>
  <cp:revision>1460</cp:revision>
  <cp:lastPrinted>2018-05-16T05:40:22Z</cp:lastPrinted>
  <dcterms:created xsi:type="dcterms:W3CDTF">2016-04-18T07:30:31Z</dcterms:created>
  <dcterms:modified xsi:type="dcterms:W3CDTF">2018-05-17T09:01:39Z</dcterms:modified>
</cp:coreProperties>
</file>