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7" r:id="rId5"/>
    <p:sldId id="259" r:id="rId6"/>
    <p:sldId id="260" r:id="rId7"/>
    <p:sldId id="261" r:id="rId8"/>
    <p:sldId id="267" r:id="rId9"/>
    <p:sldId id="268" r:id="rId10"/>
    <p:sldId id="269" r:id="rId11"/>
    <p:sldId id="272" r:id="rId12"/>
    <p:sldId id="273" r:id="rId13"/>
    <p:sldId id="274" r:id="rId14"/>
    <p:sldId id="275" r:id="rId15"/>
    <p:sldId id="276" r:id="rId16"/>
    <p:sldId id="263" r:id="rId1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5858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ООО </a:t>
            </a:r>
            <a:r>
              <a:rPr spc="-5" dirty="0"/>
              <a:t>«РГС-Медицина»,</a:t>
            </a:r>
            <a:r>
              <a:rPr spc="-15" dirty="0"/>
              <a:t> </a:t>
            </a:r>
            <a:r>
              <a:rPr spc="-5" dirty="0"/>
              <a:t>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999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E09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5858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ООО </a:t>
            </a:r>
            <a:r>
              <a:rPr spc="-5" dirty="0"/>
              <a:t>«РГС-Медицина»,</a:t>
            </a:r>
            <a:r>
              <a:rPr spc="-15" dirty="0"/>
              <a:t> </a:t>
            </a:r>
            <a:r>
              <a:rPr spc="-5" dirty="0"/>
              <a:t>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999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E09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5858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ООО </a:t>
            </a:r>
            <a:r>
              <a:rPr spc="-5" dirty="0"/>
              <a:t>«РГС-Медицина»,</a:t>
            </a:r>
            <a:r>
              <a:rPr spc="-15" dirty="0"/>
              <a:t> </a:t>
            </a:r>
            <a:r>
              <a:rPr spc="-5" dirty="0"/>
              <a:t>2017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999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9E09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5858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ООО </a:t>
            </a:r>
            <a:r>
              <a:rPr spc="-5" dirty="0"/>
              <a:t>«РГС-Медицина»,</a:t>
            </a:r>
            <a:r>
              <a:rPr spc="-15" dirty="0"/>
              <a:t> </a:t>
            </a:r>
            <a:r>
              <a:rPr spc="-5" dirty="0"/>
              <a:t>2017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999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72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5858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ООО </a:t>
            </a:r>
            <a:r>
              <a:rPr spc="-5" dirty="0"/>
              <a:t>«РГС-Медицина»,</a:t>
            </a:r>
            <a:r>
              <a:rPr spc="-15" dirty="0"/>
              <a:t> </a:t>
            </a:r>
            <a:r>
              <a:rPr spc="-5" dirty="0"/>
              <a:t>2017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9999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562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60877" y="2228214"/>
            <a:ext cx="326771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9E09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9518" y="3372992"/>
            <a:ext cx="8004962" cy="1790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3501" y="6594063"/>
            <a:ext cx="14046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5858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ООО </a:t>
            </a:r>
            <a:r>
              <a:rPr spc="-5" dirty="0"/>
              <a:t>«РГС-Медицина»,</a:t>
            </a:r>
            <a:r>
              <a:rPr spc="-15" dirty="0"/>
              <a:t> </a:t>
            </a:r>
            <a:r>
              <a:rPr spc="-5" dirty="0"/>
              <a:t>2017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19006" y="6411424"/>
            <a:ext cx="11493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999999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812" y="538226"/>
            <a:ext cx="4171950" cy="587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КОНЦЕПЦИЯ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1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794715" y="2842386"/>
            <a:ext cx="75990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solidFill>
                  <a:srgbClr val="9E0917"/>
                </a:solidFill>
                <a:latin typeface="Arial"/>
                <a:cs typeface="Arial"/>
              </a:rPr>
              <a:t>ОРГАНИЗАЦИИ</a:t>
            </a:r>
            <a:r>
              <a:rPr sz="2800" b="1" spc="45" dirty="0">
                <a:solidFill>
                  <a:srgbClr val="9E0917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9E0917"/>
                </a:solidFill>
                <a:latin typeface="Arial"/>
                <a:cs typeface="Arial"/>
              </a:rPr>
              <a:t>РАБОТЫ</a:t>
            </a:r>
            <a:endParaRPr sz="2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b="1" spc="-60" dirty="0">
                <a:solidFill>
                  <a:srgbClr val="9E0917"/>
                </a:solidFill>
                <a:latin typeface="Arial"/>
                <a:cs typeface="Arial"/>
              </a:rPr>
              <a:t>СТРАХОВОГО </a:t>
            </a:r>
            <a:r>
              <a:rPr sz="2800" b="1" spc="-30" dirty="0">
                <a:solidFill>
                  <a:srgbClr val="9E0917"/>
                </a:solidFill>
                <a:latin typeface="Arial"/>
                <a:cs typeface="Arial"/>
              </a:rPr>
              <a:t>ПРЕДСТАВИТЕЛЯ </a:t>
            </a:r>
            <a:r>
              <a:rPr sz="2800" b="1" spc="-5" dirty="0">
                <a:solidFill>
                  <a:srgbClr val="9E0917"/>
                </a:solidFill>
                <a:latin typeface="Arial"/>
                <a:cs typeface="Arial"/>
              </a:rPr>
              <a:t>3</a:t>
            </a:r>
            <a:r>
              <a:rPr sz="2800" b="1" spc="170" dirty="0">
                <a:solidFill>
                  <a:srgbClr val="9E0917"/>
                </a:solidFill>
                <a:latin typeface="Arial"/>
                <a:cs typeface="Arial"/>
              </a:rPr>
              <a:t> </a:t>
            </a:r>
            <a:r>
              <a:rPr sz="2800" b="1" spc="-15" dirty="0">
                <a:solidFill>
                  <a:srgbClr val="9E0917"/>
                </a:solidFill>
                <a:latin typeface="Arial"/>
                <a:cs typeface="Arial"/>
              </a:rPr>
              <a:t>УРОВНЯ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1600200"/>
            <a:ext cx="8153400" cy="1260396"/>
          </a:xfrm>
        </p:spPr>
        <p:txBody>
          <a:bodyPr/>
          <a:lstStyle/>
          <a:p>
            <a:r>
              <a:rPr lang="ru-RU" sz="2400" dirty="0" smtClean="0"/>
              <a:t>Пример реализации </a:t>
            </a:r>
            <a:r>
              <a:rPr lang="ru-RU" sz="2400" spc="-5" dirty="0" smtClean="0"/>
              <a:t>функционала </a:t>
            </a:r>
            <a:br>
              <a:rPr lang="ru-RU" sz="2400" spc="-5" dirty="0" smtClean="0"/>
            </a:br>
            <a:r>
              <a:rPr lang="ru-RU" sz="2400" spc="-5" dirty="0" smtClean="0"/>
              <a:t>страхового  представителя </a:t>
            </a:r>
            <a:r>
              <a:rPr lang="ru-RU" sz="2400" dirty="0" smtClean="0"/>
              <a:t>3 </a:t>
            </a:r>
            <a:r>
              <a:rPr lang="ru-RU" sz="2400" spc="-5" dirty="0" smtClean="0"/>
              <a:t>уровня </a:t>
            </a:r>
            <a:br>
              <a:rPr lang="ru-RU" sz="2400" spc="-5" dirty="0" smtClean="0"/>
            </a:br>
            <a:r>
              <a:rPr lang="ru-RU" sz="2400" dirty="0" smtClean="0"/>
              <a:t>по направлению</a:t>
            </a:r>
            <a:r>
              <a:rPr lang="ru-RU" sz="2400" spc="-35" dirty="0" smtClean="0"/>
              <a:t> </a:t>
            </a:r>
            <a:r>
              <a:rPr lang="ru-RU" sz="2400" dirty="0" smtClean="0"/>
              <a:t>Онкология</a:t>
            </a:r>
            <a:endParaRPr lang="ru-RU" sz="24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228600" y="2895600"/>
            <a:ext cx="8269680" cy="3323987"/>
          </a:xfrm>
        </p:spPr>
        <p:txBody>
          <a:bodyPr/>
          <a:lstStyle/>
          <a:p>
            <a:r>
              <a:rPr lang="ru-RU" sz="1800" b="1" dirty="0" smtClean="0"/>
              <a:t>ООО «</a:t>
            </a:r>
            <a:r>
              <a:rPr lang="ru-RU" sz="1800" b="1" dirty="0" err="1" smtClean="0"/>
              <a:t>РГС-Медицина</a:t>
            </a:r>
            <a:r>
              <a:rPr lang="ru-RU" sz="1800" b="1" dirty="0" smtClean="0"/>
              <a:t>» был инициативно разработан </a:t>
            </a:r>
            <a:r>
              <a:rPr lang="ru-RU" sz="1800" b="1" dirty="0" err="1" smtClean="0"/>
              <a:t>пилотный</a:t>
            </a:r>
            <a:r>
              <a:rPr lang="ru-RU" sz="1800" b="1" dirty="0" smtClean="0"/>
              <a:t> проект: </a:t>
            </a:r>
            <a:r>
              <a:rPr lang="ru-RU" sz="1800" b="1" dirty="0" smtClean="0">
                <a:solidFill>
                  <a:srgbClr val="FF0000"/>
                </a:solidFill>
              </a:rPr>
              <a:t>«Адресное информационное сопровождение онкологических больных с целью повышения доступности медицинской помощи и увеличения продолжительности жизни пациентов». </a:t>
            </a:r>
          </a:p>
          <a:p>
            <a:endParaRPr lang="ru-RU" sz="1800" dirty="0" smtClean="0"/>
          </a:p>
          <a:p>
            <a:r>
              <a:rPr lang="ru-RU" sz="1800" b="1" dirty="0" smtClean="0"/>
              <a:t>Обоснование выбора темы проекта: </a:t>
            </a:r>
            <a:r>
              <a:rPr lang="ru-RU" sz="1800" dirty="0" smtClean="0"/>
              <a:t>статистические данные по числу умерших по основным классам и отдельным причинам смерти за последние годы свидетельствуют о том, что </a:t>
            </a:r>
            <a:r>
              <a:rPr lang="ru-RU" sz="1800" b="1" dirty="0" smtClean="0"/>
              <a:t>онкологические заболевания </a:t>
            </a:r>
            <a:r>
              <a:rPr lang="ru-RU" sz="1800" dirty="0" smtClean="0"/>
              <a:t>занимают одно из лидирующих мест с неуклонной тенденцией к росту. </a:t>
            </a:r>
          </a:p>
          <a:p>
            <a:endParaRPr lang="ru-RU" sz="1800" dirty="0" smtClean="0"/>
          </a:p>
          <a:p>
            <a:r>
              <a:rPr lang="ru-RU" sz="1800" dirty="0" smtClean="0"/>
              <a:t>СМО были выполнены тематические ЭКМП более 2000 страховых случаев оплаченной онкологической помощи в пяти субъектах РФ.</a:t>
            </a:r>
            <a:endParaRPr lang="ru-RU" sz="18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395" y="1485900"/>
            <a:ext cx="8942832" cy="3483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1623060"/>
            <a:ext cx="8471916" cy="3232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544" y="1507236"/>
            <a:ext cx="8860536" cy="3401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3333" y="536828"/>
            <a:ext cx="696087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Мероприятия проекта: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«Адресное информационное сопровождение онкологических больных с целью повышения доступности медицинской помощи и увеличения продолжительности жизни пациентов»</a:t>
            </a:r>
            <a:endParaRPr sz="1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83068" y="1717548"/>
            <a:ext cx="1078992" cy="1363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6892" y="1894713"/>
            <a:ext cx="8147684" cy="30809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AutoNum type="arabicPeriod"/>
            </a:pPr>
            <a:r>
              <a:rPr lang="ru-RU" sz="1600" b="1" dirty="0" smtClean="0">
                <a:solidFill>
                  <a:srgbClr val="FF0000"/>
                </a:solidFill>
                <a:latin typeface="Arial"/>
                <a:cs typeface="Arial"/>
              </a:rPr>
              <a:t>Информационно-сопроводительные 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r>
              <a:rPr lang="ru-RU" sz="1600" b="1" dirty="0" smtClean="0">
                <a:latin typeface="Arial"/>
                <a:cs typeface="Arial"/>
              </a:rPr>
              <a:t>Информационное сопровождение онкологического больного страховыми представителями 2 и 3 уровня с целью: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r>
              <a:rPr lang="ru-RU" sz="1600" b="1" dirty="0" smtClean="0">
                <a:latin typeface="Arial"/>
                <a:cs typeface="Arial"/>
              </a:rPr>
              <a:t>а) контроля своевременного получения направления на последующий этап лечения;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r>
              <a:rPr lang="ru-RU" sz="1600" b="1" dirty="0" smtClean="0">
                <a:latin typeface="Arial"/>
                <a:cs typeface="Arial"/>
              </a:rPr>
              <a:t>б) напоминания </a:t>
            </a:r>
            <a:r>
              <a:rPr lang="ru-RU" sz="1600" b="1" dirty="0" err="1" smtClean="0">
                <a:latin typeface="Arial"/>
                <a:cs typeface="Arial"/>
              </a:rPr>
              <a:t>смс-рассылкой</a:t>
            </a:r>
            <a:r>
              <a:rPr lang="ru-RU" sz="1600" b="1" dirty="0" smtClean="0">
                <a:latin typeface="Arial"/>
                <a:cs typeface="Arial"/>
              </a:rPr>
              <a:t> о дате последующего сеанса лучевой или химиотерапии;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r>
              <a:rPr lang="ru-RU" sz="1600" b="1" dirty="0" smtClean="0">
                <a:latin typeface="Arial"/>
                <a:cs typeface="Arial"/>
              </a:rPr>
              <a:t>в) выяснения причин неявки пациента на очередной этап лечения: отказ в выдаче направления и нарушение принципа преемственности; психологические трудности и проблемы самого пациента </a:t>
            </a:r>
          </a:p>
          <a:p>
            <a:pPr marL="2687320" marR="9525" indent="-1041400">
              <a:lnSpc>
                <a:spcPct val="100000"/>
              </a:lnSpc>
              <a:spcBef>
                <a:spcPts val="5"/>
              </a:spcBef>
            </a:pP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375" y="5019675"/>
            <a:ext cx="1630426" cy="1343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395" y="1485900"/>
            <a:ext cx="8942832" cy="3483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1623060"/>
            <a:ext cx="8471916" cy="3232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544" y="1507236"/>
            <a:ext cx="8860536" cy="3401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3333" y="536828"/>
            <a:ext cx="696087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Мероприятия проекта: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«Адресное информационное сопровождение онкологических больных с целью повышения доступности медицинской помощи и увеличения продолжительности жизни пациентов»</a:t>
            </a:r>
            <a:endParaRPr sz="1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83068" y="1717548"/>
            <a:ext cx="1078992" cy="1363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6892" y="1894713"/>
            <a:ext cx="8147684" cy="28219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r>
              <a:rPr lang="ru-RU" sz="1600" b="1" dirty="0" smtClean="0">
                <a:solidFill>
                  <a:srgbClr val="FF0000"/>
                </a:solidFill>
                <a:latin typeface="Arial"/>
                <a:cs typeface="Arial"/>
              </a:rPr>
              <a:t>2.  Медико-экспертные 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r>
              <a:rPr lang="ru-RU" sz="1600" b="1" dirty="0" smtClean="0">
                <a:latin typeface="Arial"/>
                <a:cs typeface="Arial"/>
              </a:rPr>
              <a:t>Действенный контроль за своевременным оказанием комплексной онкологической помощи с целью недопущения прогрессирования ранних клинических стадий новообразования в поздние и за паллиативным лечением и ведением пациента с поздними клиническими стадиями. 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endParaRPr lang="ru-RU" sz="1600" b="1" dirty="0" smtClean="0">
              <a:latin typeface="Arial"/>
              <a:cs typeface="Arial"/>
            </a:endParaRP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</a:pPr>
            <a:r>
              <a:rPr lang="ru-RU" sz="1600" b="1" dirty="0" smtClean="0">
                <a:latin typeface="Arial"/>
                <a:cs typeface="Arial"/>
              </a:rPr>
              <a:t>Контроль за своевременностью госпитализации в установленный приказом Минздрава РФ срок после первичного установления диагноза новообразования </a:t>
            </a:r>
          </a:p>
          <a:p>
            <a:pPr marL="2687320" marR="9525" indent="-1041400">
              <a:lnSpc>
                <a:spcPct val="100000"/>
              </a:lnSpc>
              <a:spcBef>
                <a:spcPts val="5"/>
              </a:spcBef>
            </a:pP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375" y="5019675"/>
            <a:ext cx="1630426" cy="1343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395" y="1485900"/>
            <a:ext cx="8942832" cy="3483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1623060"/>
            <a:ext cx="8471916" cy="3232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544" y="1507236"/>
            <a:ext cx="8860536" cy="3401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3333" y="536828"/>
            <a:ext cx="69608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Мероприятия по исполнению приказа ООО «</a:t>
            </a:r>
            <a:r>
              <a:rPr lang="ru-RU" sz="1600" spc="-10" dirty="0" err="1" smtClean="0">
                <a:solidFill>
                  <a:schemeClr val="accent2">
                    <a:lumMod val="75000"/>
                  </a:schemeClr>
                </a:solidFill>
              </a:rPr>
              <a:t>РГС-Медицина</a:t>
            </a: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»: </a:t>
            </a:r>
            <a:b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«О начале реализации концепции деятельности страхового представителя 3 уровня» </a:t>
            </a:r>
            <a:endParaRPr sz="1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83068" y="1717548"/>
            <a:ext cx="1078992" cy="1363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6892" y="1894713"/>
            <a:ext cx="8147684" cy="25449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Работа с базами данных оказанной медицинской помощи пациентам, перенесшим ОКС и ОНМК за период с 01.01.2017 по 31.12.2017 путем формирования выборок: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ru-RU" b="1" dirty="0" smtClean="0">
                <a:latin typeface="Arial"/>
                <a:cs typeface="Arial"/>
              </a:rPr>
              <a:t>100% случаев лечения в условиях КС с диагнозами, соответствующими ОКС и ОНМК;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ru-RU" b="1" dirty="0" smtClean="0">
                <a:latin typeface="Arial"/>
                <a:cs typeface="Arial"/>
              </a:rPr>
              <a:t>100% обращений указанных лиц в АПУ по месту прикрепления/наблюдения;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ru-RU" b="1" dirty="0" smtClean="0">
                <a:latin typeface="Arial"/>
                <a:cs typeface="Arial"/>
              </a:rPr>
              <a:t>100% случаев обращений указанных лиц за СМП с обострениями заболеваний </a:t>
            </a:r>
            <a:r>
              <a:rPr lang="ru-RU" b="1" dirty="0" err="1" smtClean="0">
                <a:latin typeface="Arial"/>
                <a:cs typeface="Arial"/>
              </a:rPr>
              <a:t>сердечно-сосудистой</a:t>
            </a:r>
            <a:r>
              <a:rPr lang="ru-RU" b="1" dirty="0" smtClean="0">
                <a:latin typeface="Arial"/>
                <a:cs typeface="Arial"/>
              </a:rPr>
              <a:t> системы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375" y="5019675"/>
            <a:ext cx="1630426" cy="1343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395" y="1485900"/>
            <a:ext cx="8942832" cy="3483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1623060"/>
            <a:ext cx="8471916" cy="3232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544" y="1507236"/>
            <a:ext cx="8860536" cy="3401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3333" y="536828"/>
            <a:ext cx="69608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Мероприятия по исполнению приказа ООО «</a:t>
            </a:r>
            <a:r>
              <a:rPr lang="ru-RU" sz="1600" spc="-10" dirty="0" err="1" smtClean="0">
                <a:solidFill>
                  <a:schemeClr val="accent2">
                    <a:lumMod val="75000"/>
                  </a:schemeClr>
                </a:solidFill>
              </a:rPr>
              <a:t>РГС-Медицина</a:t>
            </a: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»: </a:t>
            </a:r>
            <a:b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«О начале реализации концепции деятельности страхового представителя 3 уровня»</a:t>
            </a:r>
            <a:endParaRPr sz="1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83068" y="1717548"/>
            <a:ext cx="1078992" cy="1363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6892" y="1894713"/>
            <a:ext cx="8147684" cy="25449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AutoNum type="arabicPeriod" startAt="2"/>
            </a:pP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Проведение тематических МЭЭ и ЭКМП по отобранным из указанных групп случаям медицинской помощи, оказанной в амбулаторно-поликлинических условиях, лицам: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ru-RU" b="1" dirty="0" smtClean="0">
                <a:latin typeface="Arial"/>
                <a:cs typeface="Arial"/>
              </a:rPr>
              <a:t>с выполненным интервенционным медицинским вмешательством;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ru-RU" b="1" dirty="0" smtClean="0">
                <a:latin typeface="Arial"/>
                <a:cs typeface="Arial"/>
              </a:rPr>
              <a:t>без выполнения интервенционного медицинского вмешательства; </a:t>
            </a:r>
          </a:p>
          <a:p>
            <a:pPr marL="355600" marR="733425" indent="-342900">
              <a:lnSpc>
                <a:spcPct val="100000"/>
              </a:lnSpc>
              <a:spcBef>
                <a:spcPts val="105"/>
              </a:spcBef>
              <a:buFontTx/>
              <a:buChar char="-"/>
            </a:pPr>
            <a:r>
              <a:rPr lang="ru-RU" b="1" dirty="0" smtClean="0">
                <a:latin typeface="Arial"/>
                <a:cs typeface="Arial"/>
              </a:rPr>
              <a:t>вызывавшим бригаду СМП в связи с обострением ССЗ более 3-х в течение одного месяца.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375" y="5019675"/>
            <a:ext cx="1630426" cy="1343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395" y="1485900"/>
            <a:ext cx="8942832" cy="3483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1623060"/>
            <a:ext cx="8471916" cy="3232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544" y="1507236"/>
            <a:ext cx="8860536" cy="3401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3333" y="536828"/>
            <a:ext cx="69608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Мероприятия по исполнению приказа ООО «</a:t>
            </a:r>
            <a:r>
              <a:rPr lang="ru-RU" sz="1600" spc="-10" dirty="0" err="1" smtClean="0">
                <a:solidFill>
                  <a:schemeClr val="accent2">
                    <a:lumMod val="75000"/>
                  </a:schemeClr>
                </a:solidFill>
              </a:rPr>
              <a:t>РГС-Медицина</a:t>
            </a:r>
            <a: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  <a:t>»: </a:t>
            </a:r>
            <a:br>
              <a:rPr lang="ru-RU" sz="1600" spc="-1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«О начале реализации концепции деятельности страхового представителя 3 уровня»</a:t>
            </a:r>
            <a:endParaRPr sz="1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83068" y="1717548"/>
            <a:ext cx="1078992" cy="1363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6892" y="1894713"/>
            <a:ext cx="8147684" cy="2255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3425" indent="-342900" algn="just">
              <a:lnSpc>
                <a:spcPct val="100000"/>
              </a:lnSpc>
              <a:spcBef>
                <a:spcPts val="105"/>
              </a:spcBef>
            </a:pP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3. Проведение опроса </a:t>
            </a:r>
            <a:r>
              <a:rPr lang="ru-RU" b="1" dirty="0" smtClean="0">
                <a:latin typeface="Arial"/>
                <a:cs typeface="Arial"/>
              </a:rPr>
              <a:t>пациентов указанных групп по типовой форме с целью выявления дефектов преемственности между этапами оказания медицинской помощи, полноты, своевременности и качества диспансерного наблюдения.</a:t>
            </a:r>
          </a:p>
          <a:p>
            <a:pPr marL="355600" marR="733425" indent="-342900" algn="just">
              <a:lnSpc>
                <a:spcPct val="100000"/>
              </a:lnSpc>
              <a:spcBef>
                <a:spcPts val="105"/>
              </a:spcBef>
            </a:pPr>
            <a:endParaRPr lang="ru-RU" b="1" dirty="0" smtClean="0">
              <a:latin typeface="Arial"/>
              <a:cs typeface="Arial"/>
            </a:endParaRPr>
          </a:p>
          <a:p>
            <a:pPr marL="355600" marR="733425" indent="-342900" algn="just">
              <a:lnSpc>
                <a:spcPct val="100000"/>
              </a:lnSpc>
              <a:spcBef>
                <a:spcPts val="105"/>
              </a:spcBef>
            </a:pP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4. Участие СП-3 </a:t>
            </a:r>
            <a:r>
              <a:rPr lang="ru-RU" b="1" dirty="0" smtClean="0">
                <a:latin typeface="Arial"/>
                <a:cs typeface="Arial"/>
              </a:rPr>
              <a:t>в работе Школ здоровья, Школ правовой грамотности, заседаниях врачебных комиссий медицинских организаций и т.д.</a:t>
            </a:r>
            <a:endParaRPr b="1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375" y="5019675"/>
            <a:ext cx="1630426" cy="1343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94" y="3708019"/>
            <a:ext cx="6760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10" dirty="0">
                <a:solidFill>
                  <a:srgbClr val="9E0917"/>
                </a:solidFill>
                <a:latin typeface="Arial"/>
                <a:cs typeface="Arial"/>
              </a:rPr>
              <a:t>БЛАГОДАРЮ </a:t>
            </a:r>
            <a:r>
              <a:rPr sz="3600" b="1" i="1" dirty="0">
                <a:solidFill>
                  <a:srgbClr val="9E0917"/>
                </a:solidFill>
                <a:latin typeface="Arial"/>
                <a:cs typeface="Arial"/>
              </a:rPr>
              <a:t>ЗА</a:t>
            </a:r>
            <a:r>
              <a:rPr sz="3600" b="1" i="1" spc="-55" dirty="0">
                <a:solidFill>
                  <a:srgbClr val="9E0917"/>
                </a:solidFill>
                <a:latin typeface="Arial"/>
                <a:cs typeface="Arial"/>
              </a:rPr>
              <a:t> </a:t>
            </a:r>
            <a:r>
              <a:rPr sz="3600" b="1" i="1" spc="-5" dirty="0">
                <a:solidFill>
                  <a:srgbClr val="9E0917"/>
                </a:solidFill>
                <a:latin typeface="Arial"/>
                <a:cs typeface="Arial"/>
              </a:rPr>
              <a:t>ВНИМАНИЕ!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2</a:t>
            </a:fld>
            <a:endParaRPr spc="-5" dirty="0"/>
          </a:p>
        </p:txBody>
      </p:sp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318609" y="530405"/>
            <a:ext cx="7040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 dirty="0">
                <a:solidFill>
                  <a:schemeClr val="accent1"/>
                </a:solidFill>
              </a:rPr>
              <a:t>Внутренние нормативные </a:t>
            </a:r>
            <a:r>
              <a:rPr lang="ru-RU" altLang="ru-RU" b="1" dirty="0" smtClean="0">
                <a:solidFill>
                  <a:schemeClr val="accent1"/>
                </a:solidFill>
              </a:rPr>
              <a:t>документы,</a:t>
            </a:r>
          </a:p>
          <a:p>
            <a:pPr algn="ctr" eaLnBrk="1" hangingPunct="1"/>
            <a:r>
              <a:rPr lang="ru-RU" altLang="ru-RU" b="1" dirty="0" smtClean="0">
                <a:solidFill>
                  <a:schemeClr val="accent1"/>
                </a:solidFill>
              </a:rPr>
              <a:t>регулирующие </a:t>
            </a:r>
            <a:r>
              <a:rPr lang="ru-RU" altLang="ru-RU" b="1" dirty="0">
                <a:solidFill>
                  <a:schemeClr val="accent1"/>
                </a:solidFill>
              </a:rPr>
              <a:t>деятельность страховых представителей </a:t>
            </a:r>
            <a:endParaRPr lang="ru-RU" b="1" dirty="0"/>
          </a:p>
        </p:txBody>
      </p:sp>
      <p:pic>
        <p:nvPicPr>
          <p:cNvPr id="10" name="Рисунок 9" descr="книг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769" y="1600200"/>
            <a:ext cx="8965385" cy="50064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20768943">
            <a:off x="1013165" y="2132839"/>
            <a:ext cx="3487356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 eaLnBrk="1" hangingPunct="1">
              <a:buClr>
                <a:srgbClr val="CCA771"/>
              </a:buClr>
            </a:pPr>
            <a:r>
              <a:rPr lang="ru-RU" sz="1100" dirty="0" smtClean="0"/>
              <a:t>1. Положение об отделе ЗПЗ и информационного сопровождения (Приказ № 537 от 05.09.16)</a:t>
            </a:r>
          </a:p>
          <a:p>
            <a:pPr algn="just" eaLnBrk="1" hangingPunct="1">
              <a:buClr>
                <a:srgbClr val="CCA771"/>
              </a:buClr>
            </a:pPr>
            <a:r>
              <a:rPr lang="en-US" sz="1100" dirty="0" smtClean="0"/>
              <a:t>2.</a:t>
            </a:r>
            <a:r>
              <a:rPr lang="ru-RU" sz="1100" dirty="0" smtClean="0"/>
              <a:t> Стандарт обслуживания застрахованных лиц по телефонам </a:t>
            </a:r>
            <a:r>
              <a:rPr lang="ru-RU" sz="1100" dirty="0" err="1" smtClean="0"/>
              <a:t>Контакт-центра</a:t>
            </a:r>
            <a:r>
              <a:rPr lang="ru-RU" sz="1100" dirty="0" smtClean="0"/>
              <a:t> (Приказ № 357/1 от 10.06.16,  Тетрадь страхового представителя № 1)</a:t>
            </a:r>
          </a:p>
          <a:p>
            <a:pPr algn="just" eaLnBrk="1" hangingPunct="1">
              <a:buClr>
                <a:srgbClr val="CCA771"/>
              </a:buClr>
            </a:pPr>
            <a:r>
              <a:rPr lang="ru-RU" sz="1100" dirty="0" smtClean="0"/>
              <a:t> </a:t>
            </a:r>
            <a:r>
              <a:rPr lang="en-US" sz="1100" dirty="0" smtClean="0"/>
              <a:t>3.</a:t>
            </a:r>
            <a:r>
              <a:rPr lang="ru-RU" sz="1100" dirty="0" smtClean="0"/>
              <a:t> Порядок организации работы с застрахованными лицами страховыми представителями 2 и 3 уровней (Приказ № 654/2 от 07.11.16, Тетрадь страхового представителя № 2)</a:t>
            </a:r>
          </a:p>
          <a:p>
            <a:pPr algn="just" eaLnBrk="1" hangingPunct="1">
              <a:buClr>
                <a:srgbClr val="CCA771"/>
              </a:buClr>
            </a:pPr>
            <a:r>
              <a:rPr lang="en-US" sz="1100" dirty="0" smtClean="0"/>
              <a:t>4.</a:t>
            </a:r>
            <a:r>
              <a:rPr lang="ru-RU" sz="1100" dirty="0" smtClean="0"/>
              <a:t> </a:t>
            </a:r>
            <a:r>
              <a:rPr lang="ru-RU" sz="1100" dirty="0" smtClean="0">
                <a:ea typeface="PMingLiU" pitchFamily="18" charset="-120"/>
                <a:cs typeface="Arial" charset="0"/>
              </a:rPr>
              <a:t>Инструкция по работе с обращениями граждан (Приказ № 232-12 от 07.02.17 в новой редакции Приказа  № 566 от 18.10.17)</a:t>
            </a:r>
          </a:p>
          <a:p>
            <a:pPr algn="just">
              <a:buClr>
                <a:srgbClr val="CCA771"/>
              </a:buClr>
            </a:pPr>
            <a:r>
              <a:rPr lang="ru-RU" altLang="zh-TW" sz="1100" dirty="0" smtClean="0">
                <a:ea typeface="PMingLiU" pitchFamily="18" charset="-120"/>
                <a:cs typeface="Arial" charset="0"/>
              </a:rPr>
              <a:t>5. </a:t>
            </a:r>
            <a:r>
              <a:rPr lang="ru-RU" sz="1100" dirty="0" smtClean="0"/>
              <a:t>«Методические рекомендации для организации социологических опросов (анкетирования) застрахованных лиц для оценки информированности о диспансеризации в сфере ОМС», содержащие единую технологию проведения опросов (Приказ № 610 от 28.11.17).</a:t>
            </a:r>
          </a:p>
          <a:p>
            <a:endParaRPr lang="ru-RU" altLang="zh-TW" sz="1100" dirty="0" smtClean="0">
              <a:ea typeface="PMingLiU" pitchFamily="18" charset="-120"/>
              <a:cs typeface="Arial" charset="0"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 rot="20580000">
            <a:off x="4282969" y="1683166"/>
            <a:ext cx="25361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buClr>
                <a:srgbClr val="CCA771"/>
              </a:buClr>
            </a:pPr>
            <a:endParaRPr lang="ru-RU" sz="1100" dirty="0" smtClean="0"/>
          </a:p>
          <a:p>
            <a:pPr algn="just" eaLnBrk="1" hangingPunct="1">
              <a:buClr>
                <a:srgbClr val="CCA771"/>
              </a:buClr>
            </a:pPr>
            <a:endParaRPr lang="ru-RU" sz="1100" dirty="0" smtClean="0"/>
          </a:p>
          <a:p>
            <a:pPr algn="just" eaLnBrk="1" hangingPunct="1">
              <a:buClr>
                <a:srgbClr val="CCA771"/>
              </a:buClr>
            </a:pPr>
            <a:r>
              <a:rPr lang="ru-RU" sz="1100" dirty="0" smtClean="0"/>
              <a:t>6</a:t>
            </a:r>
            <a:r>
              <a:rPr lang="en-US" sz="1100" dirty="0" smtClean="0"/>
              <a:t>.</a:t>
            </a:r>
            <a:r>
              <a:rPr lang="ru-RU" sz="1100" dirty="0" smtClean="0"/>
              <a:t> Положение о деятельности страховых представителей  третьего уровня (Приказ № 10.01.3 от 10.01.2018)</a:t>
            </a:r>
          </a:p>
        </p:txBody>
      </p:sp>
      <p:sp>
        <p:nvSpPr>
          <p:cNvPr id="13" name="TextBox 12"/>
          <p:cNvSpPr txBox="1"/>
          <p:nvPr/>
        </p:nvSpPr>
        <p:spPr>
          <a:xfrm rot="20511741">
            <a:off x="4558215" y="2722284"/>
            <a:ext cx="269927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buClr>
                <a:srgbClr val="CCA771"/>
              </a:buClr>
            </a:pPr>
            <a:r>
              <a:rPr lang="ru-RU" sz="1100" dirty="0" smtClean="0"/>
              <a:t>7</a:t>
            </a:r>
            <a:r>
              <a:rPr lang="en-US" sz="1100" dirty="0" smtClean="0"/>
              <a:t>.</a:t>
            </a:r>
            <a:r>
              <a:rPr lang="ru-RU" sz="1100" dirty="0" smtClean="0"/>
              <a:t> Должностные инструкции страхового представителя третьего уровня (Приказ          № 10.01.3 от 10.01.2018) </a:t>
            </a: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4967" y="335406"/>
            <a:ext cx="5342433" cy="95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/>
              <a:t>Основные </a:t>
            </a:r>
            <a:r>
              <a:rPr sz="2000"/>
              <a:t>цели</a:t>
            </a:r>
            <a:r>
              <a:rPr sz="2000" spc="-70"/>
              <a:t> </a:t>
            </a:r>
            <a:r>
              <a:rPr sz="2000" spc="-10" smtClean="0"/>
              <a:t>деятельности</a:t>
            </a:r>
            <a:r>
              <a:rPr lang="ru-RU" sz="2000" spc="-10" dirty="0" smtClean="0"/>
              <a:t/>
            </a:r>
            <a:br>
              <a:rPr lang="ru-RU" sz="2000" spc="-10" dirty="0" smtClean="0"/>
            </a:br>
            <a:r>
              <a:rPr sz="2000" spc="-10" smtClean="0"/>
              <a:t>страховых </a:t>
            </a:r>
            <a:r>
              <a:rPr sz="2000" spc="-10" dirty="0"/>
              <a:t>представителей</a:t>
            </a:r>
            <a:r>
              <a:rPr spc="-10" dirty="0"/>
              <a:t> </a:t>
            </a:r>
            <a:r>
              <a:rPr sz="2000" dirty="0"/>
              <a:t>3</a:t>
            </a:r>
            <a:r>
              <a:rPr sz="2000" spc="-5" dirty="0"/>
              <a:t> </a:t>
            </a:r>
            <a:r>
              <a:rPr sz="2000" spc="-10" dirty="0"/>
              <a:t>уровня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3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36537" y="1605025"/>
            <a:ext cx="8450263" cy="1228541"/>
          </a:xfrm>
          <a:prstGeom prst="rect">
            <a:avLst/>
          </a:prstGeom>
          <a:solidFill>
            <a:srgbClr val="F1E9DB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marL="565150" indent="-295910">
              <a:lnSpc>
                <a:spcPct val="100000"/>
              </a:lnSpc>
              <a:buAutoNum type="arabicParenR"/>
              <a:tabLst>
                <a:tab pos="565785" algn="l"/>
              </a:tabLst>
            </a:pPr>
            <a:r>
              <a:rPr sz="2000" b="1" spc="-5" dirty="0">
                <a:solidFill>
                  <a:srgbClr val="9E0917"/>
                </a:solidFill>
                <a:latin typeface="Arial"/>
                <a:cs typeface="Arial"/>
              </a:rPr>
              <a:t>предотвращение </a:t>
            </a:r>
            <a:r>
              <a:rPr sz="2000" b="1" spc="-10" dirty="0">
                <a:solidFill>
                  <a:srgbClr val="9E0917"/>
                </a:solidFill>
                <a:latin typeface="Arial"/>
                <a:cs typeface="Arial"/>
              </a:rPr>
              <a:t>ухудшения </a:t>
            </a:r>
            <a:r>
              <a:rPr sz="2000" b="1" spc="-15" dirty="0">
                <a:solidFill>
                  <a:srgbClr val="9E0917"/>
                </a:solidFill>
                <a:latin typeface="Arial"/>
                <a:cs typeface="Arial"/>
              </a:rPr>
              <a:t>состояния</a:t>
            </a:r>
            <a:r>
              <a:rPr sz="2000" b="1" spc="25" dirty="0">
                <a:solidFill>
                  <a:srgbClr val="9E0917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9E0917"/>
                </a:solidFill>
                <a:latin typeface="Arial"/>
                <a:cs typeface="Arial"/>
              </a:rPr>
              <a:t>здоровья;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E0917"/>
              </a:buClr>
              <a:buFont typeface="Arial"/>
              <a:buAutoNum type="arabicParenR"/>
            </a:pPr>
            <a:endParaRPr sz="2050">
              <a:latin typeface="Times New Roman"/>
              <a:cs typeface="Times New Roman"/>
            </a:endParaRPr>
          </a:p>
          <a:p>
            <a:pPr marL="565150" indent="-295910">
              <a:lnSpc>
                <a:spcPct val="100000"/>
              </a:lnSpc>
              <a:buAutoNum type="arabicParenR"/>
              <a:tabLst>
                <a:tab pos="565785" algn="l"/>
              </a:tabLst>
            </a:pPr>
            <a:r>
              <a:rPr sz="2000" b="1" spc="-10" dirty="0">
                <a:solidFill>
                  <a:srgbClr val="9E0917"/>
                </a:solidFill>
                <a:latin typeface="Arial"/>
                <a:cs typeface="Arial"/>
              </a:rPr>
              <a:t>формирование приверженности </a:t>
            </a:r>
            <a:r>
              <a:rPr sz="2000" b="1" dirty="0">
                <a:solidFill>
                  <a:srgbClr val="9E0917"/>
                </a:solidFill>
                <a:latin typeface="Arial"/>
                <a:cs typeface="Arial"/>
              </a:rPr>
              <a:t>к</a:t>
            </a:r>
            <a:r>
              <a:rPr sz="2000" b="1" spc="-25" dirty="0">
                <a:solidFill>
                  <a:srgbClr val="9E0917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9E0917"/>
                </a:solidFill>
                <a:latin typeface="Arial"/>
                <a:cs typeface="Arial"/>
              </a:rPr>
              <a:t>лечению.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395" y="1485900"/>
            <a:ext cx="8942832" cy="3483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9936" y="1623060"/>
            <a:ext cx="8471916" cy="3232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544" y="1507236"/>
            <a:ext cx="8860536" cy="3401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8114" y="1653920"/>
            <a:ext cx="8568055" cy="3108960"/>
          </a:xfrm>
          <a:custGeom>
            <a:avLst/>
            <a:gdLst/>
            <a:ahLst/>
            <a:cxnLst/>
            <a:rect l="l" t="t" r="r" b="b"/>
            <a:pathLst>
              <a:path w="8568055" h="3108960">
                <a:moveTo>
                  <a:pt x="0" y="3108579"/>
                </a:moveTo>
                <a:lnTo>
                  <a:pt x="8567547" y="3108579"/>
                </a:lnTo>
                <a:lnTo>
                  <a:pt x="8567547" y="0"/>
                </a:lnTo>
                <a:lnTo>
                  <a:pt x="0" y="0"/>
                </a:lnTo>
                <a:lnTo>
                  <a:pt x="0" y="3108579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3333" y="536828"/>
            <a:ext cx="69608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КВАЛИФИКАЦИОННЫЕ</a:t>
            </a:r>
            <a:r>
              <a:rPr sz="2400" spc="10" dirty="0"/>
              <a:t> </a:t>
            </a:r>
            <a:r>
              <a:rPr sz="2400" spc="-15" dirty="0"/>
              <a:t>ТРЕБОВАНИЯ</a:t>
            </a:r>
            <a:endParaRPr sz="2400"/>
          </a:p>
          <a:p>
            <a:pPr algn="ctr">
              <a:lnSpc>
                <a:spcPct val="100000"/>
              </a:lnSpc>
            </a:pPr>
            <a:r>
              <a:rPr sz="2400" dirty="0"/>
              <a:t>К </a:t>
            </a:r>
            <a:r>
              <a:rPr sz="2400" spc="-45" dirty="0"/>
              <a:t>СТРАХОВЫМ </a:t>
            </a:r>
            <a:r>
              <a:rPr sz="2400" spc="-20" dirty="0"/>
              <a:t>ПРЕДСТАВИТЕЛЯМ </a:t>
            </a:r>
            <a:r>
              <a:rPr sz="2400" dirty="0"/>
              <a:t>3</a:t>
            </a:r>
            <a:r>
              <a:rPr sz="2400" spc="60" dirty="0"/>
              <a:t> </a:t>
            </a:r>
            <a:r>
              <a:rPr sz="2400" spc="-10" dirty="0"/>
              <a:t>УРОВНЯ</a:t>
            </a:r>
            <a:endParaRPr sz="2400"/>
          </a:p>
        </p:txBody>
      </p:sp>
      <p:sp>
        <p:nvSpPr>
          <p:cNvPr id="8" name="object 8"/>
          <p:cNvSpPr/>
          <p:nvPr/>
        </p:nvSpPr>
        <p:spPr>
          <a:xfrm>
            <a:off x="7783068" y="1717548"/>
            <a:ext cx="1078992" cy="13639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6892" y="1894713"/>
            <a:ext cx="8147684" cy="3502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3342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В </a:t>
            </a:r>
            <a:r>
              <a:rPr sz="1400" b="1" spc="-15" dirty="0">
                <a:latin typeface="Arial"/>
                <a:cs typeface="Arial"/>
              </a:rPr>
              <a:t>соответствии </a:t>
            </a:r>
            <a:r>
              <a:rPr sz="1400" b="1" dirty="0">
                <a:latin typeface="Arial"/>
                <a:cs typeface="Arial"/>
              </a:rPr>
              <a:t>с </a:t>
            </a:r>
            <a:r>
              <a:rPr sz="1400" b="1" spc="-15" dirty="0">
                <a:latin typeface="Arial"/>
                <a:cs typeface="Arial"/>
              </a:rPr>
              <a:t>Регламентом </a:t>
            </a:r>
            <a:r>
              <a:rPr sz="1400" b="1" spc="-10" dirty="0">
                <a:latin typeface="Arial"/>
                <a:cs typeface="Arial"/>
              </a:rPr>
              <a:t>взаимодействия участников обязательного  медицинского страхования </a:t>
            </a:r>
            <a:r>
              <a:rPr sz="1400" b="1" dirty="0">
                <a:latin typeface="Arial"/>
                <a:cs typeface="Arial"/>
              </a:rPr>
              <a:t>при </a:t>
            </a:r>
            <a:r>
              <a:rPr sz="1400" b="1" spc="-10" dirty="0">
                <a:latin typeface="Arial"/>
                <a:cs typeface="Arial"/>
              </a:rPr>
              <a:t>информационном </a:t>
            </a:r>
            <a:r>
              <a:rPr sz="1400" b="1" spc="-5" dirty="0">
                <a:latin typeface="Arial"/>
                <a:cs typeface="Arial"/>
              </a:rPr>
              <a:t>сопровождении </a:t>
            </a:r>
            <a:r>
              <a:rPr sz="1400" b="1" spc="-10" dirty="0">
                <a:latin typeface="Arial"/>
                <a:cs typeface="Arial"/>
              </a:rPr>
              <a:t>застрахованных  </a:t>
            </a:r>
            <a:r>
              <a:rPr sz="1400" b="1" dirty="0">
                <a:latin typeface="Arial"/>
                <a:cs typeface="Arial"/>
              </a:rPr>
              <a:t>лиц на </a:t>
            </a:r>
            <a:r>
              <a:rPr sz="1400" b="1" spc="-20" dirty="0">
                <a:latin typeface="Arial"/>
                <a:cs typeface="Arial"/>
              </a:rPr>
              <a:t>всех </a:t>
            </a:r>
            <a:r>
              <a:rPr sz="1400" b="1" spc="-10" dirty="0">
                <a:latin typeface="Arial"/>
                <a:cs typeface="Arial"/>
              </a:rPr>
              <a:t>этапах </a:t>
            </a:r>
            <a:r>
              <a:rPr sz="1400" b="1" spc="-5" dirty="0">
                <a:latin typeface="Arial"/>
                <a:cs typeface="Arial"/>
              </a:rPr>
              <a:t>оказания </a:t>
            </a:r>
            <a:r>
              <a:rPr sz="1400" b="1" dirty="0">
                <a:latin typeface="Arial"/>
                <a:cs typeface="Arial"/>
              </a:rPr>
              <a:t>им медицинской </a:t>
            </a:r>
            <a:r>
              <a:rPr sz="1400" b="1" spc="-10" dirty="0">
                <a:latin typeface="Arial"/>
                <a:cs typeface="Arial"/>
              </a:rPr>
              <a:t>помощи </a:t>
            </a:r>
            <a:r>
              <a:rPr sz="1400" b="1" dirty="0">
                <a:latin typeface="Arial"/>
                <a:cs typeface="Arial"/>
              </a:rPr>
              <a:t>в ООО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«РГС-Медицина»</a:t>
            </a:r>
            <a:endParaRPr sz="1400">
              <a:latin typeface="Arial"/>
              <a:cs typeface="Arial"/>
            </a:endParaRPr>
          </a:p>
          <a:p>
            <a:pPr marL="12700" marR="187515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утверждены внутренние </a:t>
            </a:r>
            <a:r>
              <a:rPr sz="1400" b="1" spc="-5" dirty="0">
                <a:latin typeface="Arial"/>
                <a:cs typeface="Arial"/>
              </a:rPr>
              <a:t>квалификационные </a:t>
            </a:r>
            <a:r>
              <a:rPr sz="1400" b="1" spc="-10" dirty="0">
                <a:latin typeface="Arial"/>
                <a:cs typeface="Arial"/>
              </a:rPr>
              <a:t>требования </a:t>
            </a:r>
            <a:r>
              <a:rPr sz="1400" b="1" dirty="0">
                <a:latin typeface="Arial"/>
                <a:cs typeface="Arial"/>
              </a:rPr>
              <a:t>к </a:t>
            </a:r>
            <a:r>
              <a:rPr sz="1400" b="1" spc="-10" dirty="0">
                <a:latin typeface="Arial"/>
                <a:cs typeface="Arial"/>
              </a:rPr>
              <a:t>страховым  представителям </a:t>
            </a:r>
            <a:r>
              <a:rPr sz="1400" b="1" dirty="0">
                <a:latin typeface="Arial"/>
                <a:cs typeface="Arial"/>
              </a:rPr>
              <a:t>3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уровня:</a:t>
            </a:r>
            <a:endParaRPr sz="140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► </a:t>
            </a:r>
            <a:r>
              <a:rPr sz="1400" spc="-5" dirty="0">
                <a:latin typeface="Arial"/>
                <a:cs typeface="Arial"/>
              </a:rPr>
              <a:t>высшее медицинское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образование;</a:t>
            </a:r>
            <a:endParaRPr sz="140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► </a:t>
            </a:r>
            <a:r>
              <a:rPr sz="1400" spc="-5" dirty="0">
                <a:latin typeface="Arial"/>
                <a:cs typeface="Arial"/>
              </a:rPr>
              <a:t>опыт </a:t>
            </a:r>
            <a:r>
              <a:rPr sz="1400" spc="-10" dirty="0">
                <a:latin typeface="Arial"/>
                <a:cs typeface="Arial"/>
              </a:rPr>
              <a:t>работы </a:t>
            </a:r>
            <a:r>
              <a:rPr sz="1400" dirty="0">
                <a:latin typeface="Arial"/>
                <a:cs typeface="Arial"/>
              </a:rPr>
              <a:t>в практическом </a:t>
            </a:r>
            <a:r>
              <a:rPr sz="1400" spc="-10" dirty="0">
                <a:latin typeface="Arial"/>
                <a:cs typeface="Arial"/>
              </a:rPr>
              <a:t>здравоохранении </a:t>
            </a:r>
            <a:r>
              <a:rPr sz="1400" dirty="0">
                <a:latin typeface="Arial"/>
                <a:cs typeface="Arial"/>
              </a:rPr>
              <a:t>не </a:t>
            </a:r>
            <a:r>
              <a:rPr sz="1400" spc="-5" dirty="0">
                <a:latin typeface="Arial"/>
                <a:cs typeface="Arial"/>
              </a:rPr>
              <a:t>менее </a:t>
            </a:r>
            <a:r>
              <a:rPr sz="1400" dirty="0">
                <a:latin typeface="Arial"/>
                <a:cs typeface="Arial"/>
              </a:rPr>
              <a:t>5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лет;</a:t>
            </a:r>
            <a:endParaRPr sz="140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spcBef>
                <a:spcPts val="340"/>
              </a:spcBef>
            </a:pPr>
            <a:r>
              <a:rPr sz="1400" dirty="0">
                <a:latin typeface="Arial"/>
                <a:cs typeface="Arial"/>
              </a:rPr>
              <a:t>► </a:t>
            </a:r>
            <a:r>
              <a:rPr sz="1400" spc="-5" dirty="0">
                <a:latin typeface="Arial"/>
                <a:cs typeface="Arial"/>
              </a:rPr>
              <a:t>наличие </a:t>
            </a:r>
            <a:r>
              <a:rPr sz="1400" spc="-10" dirty="0">
                <a:latin typeface="Arial"/>
                <a:cs typeface="Arial"/>
              </a:rPr>
              <a:t>сертификата </a:t>
            </a:r>
            <a:r>
              <a:rPr sz="1400" spc="-5" dirty="0">
                <a:latin typeface="Arial"/>
                <a:cs typeface="Arial"/>
              </a:rPr>
              <a:t>по специальности «Организация </a:t>
            </a:r>
            <a:r>
              <a:rPr sz="1400" spc="-10" dirty="0">
                <a:latin typeface="Arial"/>
                <a:cs typeface="Arial"/>
              </a:rPr>
              <a:t>здравоохранения </a:t>
            </a:r>
            <a:r>
              <a:rPr sz="1400" dirty="0">
                <a:latin typeface="Arial"/>
                <a:cs typeface="Arial"/>
              </a:rPr>
              <a:t>и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общественное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здоровье» или сертификата </a:t>
            </a:r>
            <a:r>
              <a:rPr sz="1400" dirty="0">
                <a:latin typeface="Arial"/>
                <a:cs typeface="Arial"/>
              </a:rPr>
              <a:t>по клинической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специальности;</a:t>
            </a:r>
            <a:endParaRPr sz="1400">
              <a:latin typeface="Arial"/>
              <a:cs typeface="Arial"/>
            </a:endParaRPr>
          </a:p>
          <a:p>
            <a:pPr marL="12700" marR="5080" indent="295275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► </a:t>
            </a:r>
            <a:r>
              <a:rPr sz="1400" spc="-10" dirty="0">
                <a:latin typeface="Arial"/>
                <a:cs typeface="Arial"/>
              </a:rPr>
              <a:t>дополнительная </a:t>
            </a:r>
            <a:r>
              <a:rPr sz="1400" spc="-5" dirty="0">
                <a:latin typeface="Arial"/>
                <a:cs typeface="Arial"/>
              </a:rPr>
              <a:t>тематическая </a:t>
            </a:r>
            <a:r>
              <a:rPr sz="1400" spc="-15" dirty="0">
                <a:latin typeface="Arial"/>
                <a:cs typeface="Arial"/>
              </a:rPr>
              <a:t>подготовка </a:t>
            </a:r>
            <a:r>
              <a:rPr sz="1400" spc="-5" dirty="0">
                <a:latin typeface="Arial"/>
                <a:cs typeface="Arial"/>
              </a:rPr>
              <a:t>по вопросам экспертной </a:t>
            </a:r>
            <a:r>
              <a:rPr sz="1400" spc="-10" dirty="0">
                <a:latin typeface="Arial"/>
                <a:cs typeface="Arial"/>
              </a:rPr>
              <a:t>деятельности </a:t>
            </a:r>
            <a:r>
              <a:rPr sz="1400" dirty="0">
                <a:latin typeface="Arial"/>
                <a:cs typeface="Arial"/>
              </a:rPr>
              <a:t>в </a:t>
            </a:r>
            <a:r>
              <a:rPr sz="1400" spc="-5" dirty="0">
                <a:latin typeface="Arial"/>
                <a:cs typeface="Arial"/>
              </a:rPr>
              <a:t>системе  ОМС.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2687320" marR="9525" indent="-1041400">
              <a:lnSpc>
                <a:spcPct val="100000"/>
              </a:lnSpc>
              <a:spcBef>
                <a:spcPts val="5"/>
              </a:spcBef>
            </a:pPr>
            <a:r>
              <a:rPr sz="1400" spc="-15" dirty="0">
                <a:latin typeface="Arial"/>
                <a:cs typeface="Arial"/>
              </a:rPr>
              <a:t>Исходя </a:t>
            </a:r>
            <a:r>
              <a:rPr sz="1400" spc="-5" dirty="0">
                <a:latin typeface="Arial"/>
                <a:cs typeface="Arial"/>
              </a:rPr>
              <a:t>из квалификационных требований </a:t>
            </a:r>
            <a:r>
              <a:rPr sz="1400" b="1" i="1" spc="-5" dirty="0">
                <a:latin typeface="Arial"/>
                <a:cs typeface="Arial"/>
              </a:rPr>
              <a:t>страховыми представителями  </a:t>
            </a:r>
            <a:r>
              <a:rPr sz="1400" b="1" i="1" dirty="0">
                <a:latin typeface="Arial"/>
                <a:cs typeface="Arial"/>
              </a:rPr>
              <a:t>3 </a:t>
            </a:r>
            <a:r>
              <a:rPr sz="1400" b="1" i="1" spc="-5" dirty="0">
                <a:latin typeface="Arial"/>
                <a:cs typeface="Arial"/>
              </a:rPr>
              <a:t>уровня могут </a:t>
            </a:r>
            <a:r>
              <a:rPr sz="1400" b="1" i="1" dirty="0">
                <a:latin typeface="Arial"/>
                <a:cs typeface="Arial"/>
              </a:rPr>
              <a:t>быть </a:t>
            </a:r>
            <a:r>
              <a:rPr sz="1400" b="1" i="1" spc="-15" dirty="0">
                <a:latin typeface="Arial"/>
                <a:cs typeface="Arial"/>
              </a:rPr>
              <a:t>две </a:t>
            </a:r>
            <a:r>
              <a:rPr sz="1400" b="1" i="1" spc="-10" dirty="0">
                <a:latin typeface="Arial"/>
                <a:cs typeface="Arial"/>
              </a:rPr>
              <a:t>категории</a:t>
            </a:r>
            <a:r>
              <a:rPr sz="1400" b="1" i="1" spc="-55" dirty="0">
                <a:latin typeface="Arial"/>
                <a:cs typeface="Arial"/>
              </a:rPr>
              <a:t> </a:t>
            </a:r>
            <a:r>
              <a:rPr sz="1400" b="1" i="1" spc="-5" dirty="0">
                <a:latin typeface="Arial"/>
                <a:cs typeface="Arial"/>
              </a:rPr>
              <a:t>экспертов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20467" y="5381244"/>
            <a:ext cx="3201924" cy="10256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67026" y="5527967"/>
            <a:ext cx="2908935" cy="732790"/>
          </a:xfrm>
          <a:prstGeom prst="rect">
            <a:avLst/>
          </a:prstGeom>
          <a:solidFill>
            <a:srgbClr val="F87C89"/>
          </a:solidFill>
          <a:ln w="9525">
            <a:solidFill>
              <a:srgbClr val="AE813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33070" marR="424180" indent="635" algn="ctr">
              <a:lnSpc>
                <a:spcPts val="1250"/>
              </a:lnSpc>
              <a:spcBef>
                <a:spcPts val="320"/>
              </a:spcBef>
            </a:pPr>
            <a:r>
              <a:rPr sz="1300" i="1" spc="-15" dirty="0">
                <a:latin typeface="Arial"/>
                <a:cs typeface="Arial"/>
              </a:rPr>
              <a:t>штатный врач-эксперт,  </a:t>
            </a:r>
            <a:r>
              <a:rPr sz="1300" i="1" spc="-10" dirty="0">
                <a:latin typeface="Arial"/>
                <a:cs typeface="Arial"/>
              </a:rPr>
              <a:t>имеющий  специальность</a:t>
            </a:r>
            <a:endParaRPr sz="1300">
              <a:latin typeface="Arial"/>
              <a:cs typeface="Arial"/>
            </a:endParaRPr>
          </a:p>
          <a:p>
            <a:pPr marL="231775" marR="225425" indent="1270" algn="ctr">
              <a:lnSpc>
                <a:spcPct val="80000"/>
              </a:lnSpc>
              <a:spcBef>
                <a:spcPts val="5"/>
              </a:spcBef>
            </a:pPr>
            <a:r>
              <a:rPr sz="1300" i="1" spc="-10" dirty="0">
                <a:latin typeface="Arial"/>
                <a:cs typeface="Arial"/>
              </a:rPr>
              <a:t>«Общественное </a:t>
            </a:r>
            <a:r>
              <a:rPr sz="1300" i="1" spc="-5" dirty="0">
                <a:latin typeface="Arial"/>
                <a:cs typeface="Arial"/>
              </a:rPr>
              <a:t>здоровье и  </a:t>
            </a:r>
            <a:r>
              <a:rPr sz="1300" i="1" spc="-10" dirty="0">
                <a:latin typeface="Arial"/>
                <a:cs typeface="Arial"/>
              </a:rPr>
              <a:t>организация</a:t>
            </a:r>
            <a:r>
              <a:rPr sz="1300" i="1" spc="-55" dirty="0">
                <a:latin typeface="Arial"/>
                <a:cs typeface="Arial"/>
              </a:rPr>
              <a:t> </a:t>
            </a:r>
            <a:r>
              <a:rPr sz="1300" i="1" spc="-10" dirty="0">
                <a:latin typeface="Arial"/>
                <a:cs typeface="Arial"/>
              </a:rPr>
              <a:t>здравоохранения»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46191" y="5324855"/>
            <a:ext cx="3201923" cy="11231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93130" y="5471058"/>
            <a:ext cx="2908935" cy="831215"/>
          </a:xfrm>
          <a:prstGeom prst="rect">
            <a:avLst/>
          </a:prstGeom>
          <a:solidFill>
            <a:srgbClr val="F87C89"/>
          </a:solidFill>
          <a:ln w="9525">
            <a:solidFill>
              <a:srgbClr val="AE813E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309880" marR="299720" indent="-635" algn="ctr">
              <a:lnSpc>
                <a:spcPts val="1150"/>
              </a:lnSpc>
              <a:spcBef>
                <a:spcPts val="325"/>
              </a:spcBef>
            </a:pPr>
            <a:r>
              <a:rPr sz="1200" i="1" spc="-10" dirty="0">
                <a:latin typeface="Arial"/>
                <a:cs typeface="Arial"/>
              </a:rPr>
              <a:t>штатный врач-эксперт </a:t>
            </a:r>
            <a:r>
              <a:rPr sz="1200" i="1" spc="-5" dirty="0">
                <a:latin typeface="Arial"/>
                <a:cs typeface="Arial"/>
              </a:rPr>
              <a:t>по  </a:t>
            </a:r>
            <a:r>
              <a:rPr sz="1200" b="1" i="1" dirty="0">
                <a:latin typeface="Arial"/>
                <a:cs typeface="Arial"/>
              </a:rPr>
              <a:t>клинической  специальности</a:t>
            </a:r>
            <a:r>
              <a:rPr sz="1200" i="1" dirty="0">
                <a:latin typeface="Arial"/>
                <a:cs typeface="Arial"/>
              </a:rPr>
              <a:t>, </a:t>
            </a:r>
            <a:r>
              <a:rPr sz="1200" i="1" spc="-5" dirty="0">
                <a:latin typeface="Arial"/>
                <a:cs typeface="Arial"/>
              </a:rPr>
              <a:t>отличной</a:t>
            </a:r>
            <a:r>
              <a:rPr sz="1200" i="1" spc="-10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от  </a:t>
            </a:r>
            <a:r>
              <a:rPr sz="1200" i="1" spc="-5" dirty="0">
                <a:latin typeface="Arial"/>
                <a:cs typeface="Arial"/>
              </a:rPr>
              <a:t>специальности</a:t>
            </a:r>
            <a:endParaRPr sz="1200">
              <a:latin typeface="Arial"/>
              <a:cs typeface="Arial"/>
            </a:endParaRPr>
          </a:p>
          <a:p>
            <a:pPr marL="635" algn="ctr">
              <a:lnSpc>
                <a:spcPts val="1025"/>
              </a:lnSpc>
            </a:pPr>
            <a:r>
              <a:rPr sz="1200" i="1" spc="-10" dirty="0">
                <a:latin typeface="Arial"/>
                <a:cs typeface="Arial"/>
              </a:rPr>
              <a:t>«Общественное </a:t>
            </a:r>
            <a:r>
              <a:rPr sz="1200" i="1" spc="-5" dirty="0">
                <a:latin typeface="Arial"/>
                <a:cs typeface="Arial"/>
              </a:rPr>
              <a:t>здоровье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и</a:t>
            </a:r>
            <a:endParaRPr sz="1200">
              <a:latin typeface="Arial"/>
              <a:cs typeface="Arial"/>
            </a:endParaRPr>
          </a:p>
          <a:p>
            <a:pPr marL="1270" algn="ctr">
              <a:lnSpc>
                <a:spcPts val="1295"/>
              </a:lnSpc>
            </a:pPr>
            <a:r>
              <a:rPr sz="1200" i="1" spc="-10" dirty="0">
                <a:latin typeface="Arial"/>
                <a:cs typeface="Arial"/>
              </a:rPr>
              <a:t>организация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здравоохранения»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375" y="5019675"/>
            <a:ext cx="1630426" cy="1343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1032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4" y="582040"/>
                </a:lnTo>
                <a:lnTo>
                  <a:pt x="0" y="1164082"/>
                </a:lnTo>
                <a:lnTo>
                  <a:pt x="648969" y="1164082"/>
                </a:lnTo>
                <a:lnTo>
                  <a:pt x="1470914" y="582040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1032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0914" y="582040"/>
                </a:lnTo>
                <a:lnTo>
                  <a:pt x="648969" y="1164082"/>
                </a:lnTo>
                <a:lnTo>
                  <a:pt x="0" y="1164082"/>
                </a:lnTo>
                <a:lnTo>
                  <a:pt x="821944" y="58204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44572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3" y="582040"/>
                </a:lnTo>
                <a:lnTo>
                  <a:pt x="0" y="1164082"/>
                </a:lnTo>
                <a:lnTo>
                  <a:pt x="648969" y="1164082"/>
                </a:lnTo>
                <a:lnTo>
                  <a:pt x="1471040" y="582040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44572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1040" y="582040"/>
                </a:lnTo>
                <a:lnTo>
                  <a:pt x="648969" y="1164082"/>
                </a:lnTo>
                <a:lnTo>
                  <a:pt x="0" y="1164082"/>
                </a:lnTo>
                <a:lnTo>
                  <a:pt x="821943" y="58204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28872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3" y="582040"/>
                </a:lnTo>
                <a:lnTo>
                  <a:pt x="0" y="1164082"/>
                </a:lnTo>
                <a:lnTo>
                  <a:pt x="648969" y="1164082"/>
                </a:lnTo>
                <a:lnTo>
                  <a:pt x="1471040" y="582040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8872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1040" y="582040"/>
                </a:lnTo>
                <a:lnTo>
                  <a:pt x="648969" y="1164082"/>
                </a:lnTo>
                <a:lnTo>
                  <a:pt x="0" y="1164082"/>
                </a:lnTo>
                <a:lnTo>
                  <a:pt x="821943" y="58204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12411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9097" y="0"/>
                </a:moveTo>
                <a:lnTo>
                  <a:pt x="0" y="0"/>
                </a:lnTo>
                <a:lnTo>
                  <a:pt x="822071" y="582040"/>
                </a:lnTo>
                <a:lnTo>
                  <a:pt x="0" y="1164082"/>
                </a:lnTo>
                <a:lnTo>
                  <a:pt x="649097" y="1164082"/>
                </a:lnTo>
                <a:lnTo>
                  <a:pt x="1471040" y="582040"/>
                </a:lnTo>
                <a:lnTo>
                  <a:pt x="649097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12411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9097" y="0"/>
                </a:lnTo>
                <a:lnTo>
                  <a:pt x="1471040" y="582040"/>
                </a:lnTo>
                <a:lnTo>
                  <a:pt x="649097" y="1164082"/>
                </a:lnTo>
                <a:lnTo>
                  <a:pt x="0" y="1164082"/>
                </a:lnTo>
                <a:lnTo>
                  <a:pt x="822071" y="58204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96713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9097" y="0"/>
                </a:moveTo>
                <a:lnTo>
                  <a:pt x="0" y="0"/>
                </a:lnTo>
                <a:lnTo>
                  <a:pt x="822071" y="582040"/>
                </a:lnTo>
                <a:lnTo>
                  <a:pt x="0" y="1164082"/>
                </a:lnTo>
                <a:lnTo>
                  <a:pt x="649097" y="1164082"/>
                </a:lnTo>
                <a:lnTo>
                  <a:pt x="1471040" y="582040"/>
                </a:lnTo>
                <a:lnTo>
                  <a:pt x="649097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96713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9097" y="0"/>
                </a:lnTo>
                <a:lnTo>
                  <a:pt x="1471040" y="582040"/>
                </a:lnTo>
                <a:lnTo>
                  <a:pt x="649097" y="1164082"/>
                </a:lnTo>
                <a:lnTo>
                  <a:pt x="0" y="1164082"/>
                </a:lnTo>
                <a:lnTo>
                  <a:pt x="822071" y="58204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0378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70" y="0"/>
                </a:moveTo>
                <a:lnTo>
                  <a:pt x="0" y="0"/>
                </a:lnTo>
                <a:lnTo>
                  <a:pt x="821944" y="582040"/>
                </a:lnTo>
                <a:lnTo>
                  <a:pt x="0" y="1164082"/>
                </a:lnTo>
                <a:lnTo>
                  <a:pt x="648970" y="1164082"/>
                </a:lnTo>
                <a:lnTo>
                  <a:pt x="1470914" y="582040"/>
                </a:lnTo>
                <a:lnTo>
                  <a:pt x="648970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0378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70" y="0"/>
                </a:lnTo>
                <a:lnTo>
                  <a:pt x="1470914" y="582040"/>
                </a:lnTo>
                <a:lnTo>
                  <a:pt x="648970" y="1164082"/>
                </a:lnTo>
                <a:lnTo>
                  <a:pt x="0" y="1164082"/>
                </a:lnTo>
                <a:lnTo>
                  <a:pt x="821944" y="58204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64680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70" y="0"/>
                </a:moveTo>
                <a:lnTo>
                  <a:pt x="0" y="0"/>
                </a:lnTo>
                <a:lnTo>
                  <a:pt x="821944" y="582040"/>
                </a:lnTo>
                <a:lnTo>
                  <a:pt x="0" y="1164082"/>
                </a:lnTo>
                <a:lnTo>
                  <a:pt x="648970" y="1164082"/>
                </a:lnTo>
                <a:lnTo>
                  <a:pt x="1470914" y="582040"/>
                </a:lnTo>
                <a:lnTo>
                  <a:pt x="648970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64680" y="247878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70" y="0"/>
                </a:lnTo>
                <a:lnTo>
                  <a:pt x="1470914" y="582040"/>
                </a:lnTo>
                <a:lnTo>
                  <a:pt x="648970" y="1164082"/>
                </a:lnTo>
                <a:lnTo>
                  <a:pt x="0" y="1164082"/>
                </a:lnTo>
                <a:lnTo>
                  <a:pt x="821944" y="58204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4049" y="2610078"/>
            <a:ext cx="8082280" cy="931544"/>
          </a:xfrm>
          <a:custGeom>
            <a:avLst/>
            <a:gdLst/>
            <a:ahLst/>
            <a:cxnLst/>
            <a:rect l="l" t="t" r="r" b="b"/>
            <a:pathLst>
              <a:path w="8082280" h="931545">
                <a:moveTo>
                  <a:pt x="0" y="931316"/>
                </a:moveTo>
                <a:lnTo>
                  <a:pt x="8082026" y="931316"/>
                </a:lnTo>
                <a:lnTo>
                  <a:pt x="8082026" y="0"/>
                </a:lnTo>
                <a:lnTo>
                  <a:pt x="0" y="0"/>
                </a:lnTo>
                <a:lnTo>
                  <a:pt x="0" y="9313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4049" y="2610078"/>
            <a:ext cx="8082280" cy="931544"/>
          </a:xfrm>
          <a:prstGeom prst="rect">
            <a:avLst/>
          </a:prstGeom>
          <a:ln w="19050">
            <a:solidFill>
              <a:srgbClr val="9E0917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178435" marR="170815" indent="-1905" algn="ctr">
              <a:lnSpc>
                <a:spcPct val="86200"/>
              </a:lnSpc>
              <a:spcBef>
                <a:spcPts val="755"/>
              </a:spcBef>
            </a:pPr>
            <a:r>
              <a:rPr sz="1400" spc="-20" dirty="0">
                <a:latin typeface="Arial"/>
                <a:cs typeface="Arial"/>
              </a:rPr>
              <a:t>Работа </a:t>
            </a:r>
            <a:r>
              <a:rPr sz="1400" dirty="0">
                <a:latin typeface="Arial"/>
                <a:cs typeface="Arial"/>
              </a:rPr>
              <a:t>с </a:t>
            </a:r>
            <a:r>
              <a:rPr sz="1400" spc="-10" dirty="0">
                <a:latin typeface="Arial"/>
                <a:cs typeface="Arial"/>
              </a:rPr>
              <a:t>базами </a:t>
            </a:r>
            <a:r>
              <a:rPr sz="1400" spc="-5" dirty="0">
                <a:latin typeface="Arial"/>
                <a:cs typeface="Arial"/>
              </a:rPr>
              <a:t>данных </a:t>
            </a:r>
            <a:r>
              <a:rPr sz="1400" dirty="0">
                <a:latin typeface="Arial"/>
                <a:cs typeface="Arial"/>
              </a:rPr>
              <a:t>(регистр </a:t>
            </a:r>
            <a:r>
              <a:rPr sz="1400" spc="-5" dirty="0">
                <a:latin typeface="Arial"/>
                <a:cs typeface="Arial"/>
              </a:rPr>
              <a:t>застрахованных, реестры </a:t>
            </a:r>
            <a:r>
              <a:rPr sz="1400" spc="-15" dirty="0">
                <a:latin typeface="Arial"/>
                <a:cs typeface="Arial"/>
              </a:rPr>
              <a:t>счетов </a:t>
            </a:r>
            <a:r>
              <a:rPr sz="1400" spc="-5" dirty="0">
                <a:latin typeface="Arial"/>
                <a:cs typeface="Arial"/>
              </a:rPr>
              <a:t>оплаченной медицинской  помощи) </a:t>
            </a:r>
            <a:r>
              <a:rPr sz="1400" dirty="0">
                <a:latin typeface="Arial"/>
                <a:cs typeface="Arial"/>
              </a:rPr>
              <a:t>в </a:t>
            </a:r>
            <a:r>
              <a:rPr sz="1400" spc="-15" dirty="0">
                <a:latin typeface="Arial"/>
                <a:cs typeface="Arial"/>
              </a:rPr>
              <a:t>целях </a:t>
            </a:r>
            <a:r>
              <a:rPr sz="1400" spc="-5" dirty="0">
                <a:latin typeface="Arial"/>
                <a:cs typeface="Arial"/>
              </a:rPr>
              <a:t>формирования сегмента застрахованных лиц, </a:t>
            </a:r>
            <a:r>
              <a:rPr sz="1400" spc="-10" dirty="0">
                <a:latin typeface="Arial"/>
                <a:cs typeface="Arial"/>
              </a:rPr>
              <a:t>подлежащих </a:t>
            </a:r>
            <a:r>
              <a:rPr sz="1400" spc="-5" dirty="0">
                <a:latin typeface="Arial"/>
                <a:cs typeface="Arial"/>
              </a:rPr>
              <a:t>динамическому  </a:t>
            </a:r>
            <a:r>
              <a:rPr sz="1400" spc="-15" dirty="0">
                <a:latin typeface="Arial"/>
                <a:cs typeface="Arial"/>
              </a:rPr>
              <a:t>наблюдению </a:t>
            </a:r>
            <a:r>
              <a:rPr sz="1400" spc="5" dirty="0">
                <a:latin typeface="Arial"/>
                <a:cs typeface="Arial"/>
              </a:rPr>
              <a:t>со </a:t>
            </a:r>
            <a:r>
              <a:rPr sz="1400" spc="-5" dirty="0">
                <a:latin typeface="Arial"/>
                <a:cs typeface="Arial"/>
              </a:rPr>
              <a:t>стороны СП </a:t>
            </a:r>
            <a:r>
              <a:rPr sz="1400" dirty="0">
                <a:latin typeface="Arial"/>
                <a:cs typeface="Arial"/>
              </a:rPr>
              <a:t>3 </a:t>
            </a:r>
            <a:r>
              <a:rPr sz="1400" spc="-10" dirty="0">
                <a:latin typeface="Arial"/>
                <a:cs typeface="Arial"/>
              </a:rPr>
              <a:t>уровня </a:t>
            </a:r>
            <a:r>
              <a:rPr sz="1400" dirty="0">
                <a:latin typeface="Arial"/>
                <a:cs typeface="Arial"/>
              </a:rPr>
              <a:t>и </a:t>
            </a:r>
            <a:r>
              <a:rPr sz="1400" spc="-5" dirty="0">
                <a:latin typeface="Arial"/>
                <a:cs typeface="Arial"/>
              </a:rPr>
              <a:t>индивидуальному информированию, выборки  страховых случаев для </a:t>
            </a:r>
            <a:r>
              <a:rPr sz="1400" spc="-10" dirty="0">
                <a:latin typeface="Arial"/>
                <a:cs typeface="Arial"/>
              </a:rPr>
              <a:t>проведения </a:t>
            </a:r>
            <a:r>
              <a:rPr sz="1400" spc="-5" dirty="0">
                <a:latin typeface="Arial"/>
                <a:cs typeface="Arial"/>
              </a:rPr>
              <a:t>тематических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экспертиз.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0856" y="3743071"/>
            <a:ext cx="1276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…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1032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4" y="582041"/>
                </a:lnTo>
                <a:lnTo>
                  <a:pt x="0" y="1164209"/>
                </a:lnTo>
                <a:lnTo>
                  <a:pt x="648969" y="1164209"/>
                </a:lnTo>
                <a:lnTo>
                  <a:pt x="1470914" y="582041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1032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0914" y="582041"/>
                </a:lnTo>
                <a:lnTo>
                  <a:pt x="648969" y="1164209"/>
                </a:lnTo>
                <a:lnTo>
                  <a:pt x="0" y="1164209"/>
                </a:lnTo>
                <a:lnTo>
                  <a:pt x="821944" y="582041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44572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3" y="582041"/>
                </a:lnTo>
                <a:lnTo>
                  <a:pt x="0" y="1164209"/>
                </a:lnTo>
                <a:lnTo>
                  <a:pt x="648969" y="1164209"/>
                </a:lnTo>
                <a:lnTo>
                  <a:pt x="1471040" y="582041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44572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1040" y="582041"/>
                </a:lnTo>
                <a:lnTo>
                  <a:pt x="648969" y="1164209"/>
                </a:lnTo>
                <a:lnTo>
                  <a:pt x="0" y="1164209"/>
                </a:lnTo>
                <a:lnTo>
                  <a:pt x="821943" y="582041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28872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3" y="582041"/>
                </a:lnTo>
                <a:lnTo>
                  <a:pt x="0" y="1164209"/>
                </a:lnTo>
                <a:lnTo>
                  <a:pt x="648969" y="1164209"/>
                </a:lnTo>
                <a:lnTo>
                  <a:pt x="1471040" y="582041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28872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1040" y="582041"/>
                </a:lnTo>
                <a:lnTo>
                  <a:pt x="648969" y="1164209"/>
                </a:lnTo>
                <a:lnTo>
                  <a:pt x="0" y="1164209"/>
                </a:lnTo>
                <a:lnTo>
                  <a:pt x="821943" y="582041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12411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9097" y="0"/>
                </a:moveTo>
                <a:lnTo>
                  <a:pt x="0" y="0"/>
                </a:lnTo>
                <a:lnTo>
                  <a:pt x="822071" y="582041"/>
                </a:lnTo>
                <a:lnTo>
                  <a:pt x="0" y="1164209"/>
                </a:lnTo>
                <a:lnTo>
                  <a:pt x="649097" y="1164209"/>
                </a:lnTo>
                <a:lnTo>
                  <a:pt x="1471040" y="582041"/>
                </a:lnTo>
                <a:lnTo>
                  <a:pt x="649097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12411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9097" y="0"/>
                </a:lnTo>
                <a:lnTo>
                  <a:pt x="1471040" y="582041"/>
                </a:lnTo>
                <a:lnTo>
                  <a:pt x="649097" y="1164209"/>
                </a:lnTo>
                <a:lnTo>
                  <a:pt x="0" y="1164209"/>
                </a:lnTo>
                <a:lnTo>
                  <a:pt x="822071" y="582041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96713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9097" y="0"/>
                </a:moveTo>
                <a:lnTo>
                  <a:pt x="0" y="0"/>
                </a:lnTo>
                <a:lnTo>
                  <a:pt x="822071" y="582041"/>
                </a:lnTo>
                <a:lnTo>
                  <a:pt x="0" y="1164209"/>
                </a:lnTo>
                <a:lnTo>
                  <a:pt x="649097" y="1164209"/>
                </a:lnTo>
                <a:lnTo>
                  <a:pt x="1471040" y="582041"/>
                </a:lnTo>
                <a:lnTo>
                  <a:pt x="649097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96713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9097" y="0"/>
                </a:lnTo>
                <a:lnTo>
                  <a:pt x="1471040" y="582041"/>
                </a:lnTo>
                <a:lnTo>
                  <a:pt x="649097" y="1164209"/>
                </a:lnTo>
                <a:lnTo>
                  <a:pt x="0" y="1164209"/>
                </a:lnTo>
                <a:lnTo>
                  <a:pt x="822071" y="582041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80378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70" y="0"/>
                </a:moveTo>
                <a:lnTo>
                  <a:pt x="0" y="0"/>
                </a:lnTo>
                <a:lnTo>
                  <a:pt x="821944" y="582041"/>
                </a:lnTo>
                <a:lnTo>
                  <a:pt x="0" y="1164209"/>
                </a:lnTo>
                <a:lnTo>
                  <a:pt x="648970" y="1164209"/>
                </a:lnTo>
                <a:lnTo>
                  <a:pt x="1470914" y="582041"/>
                </a:lnTo>
                <a:lnTo>
                  <a:pt x="648970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80378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70" y="0"/>
                </a:lnTo>
                <a:lnTo>
                  <a:pt x="1470914" y="582041"/>
                </a:lnTo>
                <a:lnTo>
                  <a:pt x="648970" y="1164209"/>
                </a:lnTo>
                <a:lnTo>
                  <a:pt x="0" y="1164209"/>
                </a:lnTo>
                <a:lnTo>
                  <a:pt x="821944" y="582041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64680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70" y="0"/>
                </a:moveTo>
                <a:lnTo>
                  <a:pt x="0" y="0"/>
                </a:lnTo>
                <a:lnTo>
                  <a:pt x="821944" y="582041"/>
                </a:lnTo>
                <a:lnTo>
                  <a:pt x="0" y="1164209"/>
                </a:lnTo>
                <a:lnTo>
                  <a:pt x="648970" y="1164209"/>
                </a:lnTo>
                <a:lnTo>
                  <a:pt x="1470914" y="582041"/>
                </a:lnTo>
                <a:lnTo>
                  <a:pt x="648970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64680" y="3908805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70" y="0"/>
                </a:lnTo>
                <a:lnTo>
                  <a:pt x="1470914" y="582041"/>
                </a:lnTo>
                <a:lnTo>
                  <a:pt x="648970" y="1164209"/>
                </a:lnTo>
                <a:lnTo>
                  <a:pt x="0" y="1164209"/>
                </a:lnTo>
                <a:lnTo>
                  <a:pt x="821944" y="582041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4049" y="4025239"/>
            <a:ext cx="8082280" cy="931544"/>
          </a:xfrm>
          <a:custGeom>
            <a:avLst/>
            <a:gdLst/>
            <a:ahLst/>
            <a:cxnLst/>
            <a:rect l="l" t="t" r="r" b="b"/>
            <a:pathLst>
              <a:path w="8082280" h="931545">
                <a:moveTo>
                  <a:pt x="0" y="931316"/>
                </a:moveTo>
                <a:lnTo>
                  <a:pt x="8082026" y="931316"/>
                </a:lnTo>
                <a:lnTo>
                  <a:pt x="8082026" y="0"/>
                </a:lnTo>
                <a:lnTo>
                  <a:pt x="0" y="0"/>
                </a:lnTo>
                <a:lnTo>
                  <a:pt x="0" y="9313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04049" y="4025239"/>
            <a:ext cx="8082280" cy="931544"/>
          </a:xfrm>
          <a:prstGeom prst="rect">
            <a:avLst/>
          </a:prstGeom>
          <a:ln w="19050">
            <a:solidFill>
              <a:srgbClr val="9E0917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86995" marR="83185" algn="ctr">
              <a:lnSpc>
                <a:spcPct val="86200"/>
              </a:lnSpc>
              <a:spcBef>
                <a:spcPts val="760"/>
              </a:spcBef>
            </a:pPr>
            <a:r>
              <a:rPr sz="1400" spc="-20" dirty="0">
                <a:latin typeface="Arial"/>
                <a:cs typeface="Arial"/>
              </a:rPr>
              <a:t>Работа </a:t>
            </a:r>
            <a:r>
              <a:rPr sz="1400" dirty="0">
                <a:latin typeface="Arial"/>
                <a:cs typeface="Arial"/>
              </a:rPr>
              <a:t>с </a:t>
            </a:r>
            <a:r>
              <a:rPr sz="1400" spc="-5" dirty="0">
                <a:latin typeface="Arial"/>
                <a:cs typeface="Arial"/>
              </a:rPr>
              <a:t>контингентами застрахованных лиц </a:t>
            </a:r>
            <a:r>
              <a:rPr sz="1400" dirty="0">
                <a:latin typeface="Arial"/>
                <a:cs typeface="Arial"/>
              </a:rPr>
              <a:t>с </a:t>
            </a:r>
            <a:r>
              <a:rPr sz="1400" spc="-15" dirty="0">
                <a:latin typeface="Arial"/>
                <a:cs typeface="Arial"/>
              </a:rPr>
              <a:t>целью </a:t>
            </a:r>
            <a:r>
              <a:rPr sz="1400" spc="-5" dirty="0">
                <a:latin typeface="Arial"/>
                <a:cs typeface="Arial"/>
              </a:rPr>
              <a:t>их сопровождения, </a:t>
            </a:r>
            <a:r>
              <a:rPr sz="1400" spc="-10" dirty="0">
                <a:latin typeface="Arial"/>
                <a:cs typeface="Arial"/>
              </a:rPr>
              <a:t>получения «обратной  </a:t>
            </a:r>
            <a:r>
              <a:rPr sz="1400" spc="-5" dirty="0">
                <a:latin typeface="Arial"/>
                <a:cs typeface="Arial"/>
              </a:rPr>
              <a:t>связи» </a:t>
            </a:r>
            <a:r>
              <a:rPr sz="1400" dirty="0">
                <a:latin typeface="Arial"/>
                <a:cs typeface="Arial"/>
              </a:rPr>
              <a:t>о </a:t>
            </a:r>
            <a:r>
              <a:rPr sz="1400" spc="-5" dirty="0">
                <a:latin typeface="Arial"/>
                <a:cs typeface="Arial"/>
              </a:rPr>
              <a:t>качестве </a:t>
            </a:r>
            <a:r>
              <a:rPr sz="1400" spc="-10" dirty="0">
                <a:latin typeface="Arial"/>
                <a:cs typeface="Arial"/>
              </a:rPr>
              <a:t>полученных </a:t>
            </a:r>
            <a:r>
              <a:rPr sz="1400" spc="-5" dirty="0">
                <a:latin typeface="Arial"/>
                <a:cs typeface="Arial"/>
              </a:rPr>
              <a:t>ими </a:t>
            </a:r>
            <a:r>
              <a:rPr sz="1400" spc="-10" dirty="0">
                <a:latin typeface="Arial"/>
                <a:cs typeface="Arial"/>
              </a:rPr>
              <a:t>медицинских </a:t>
            </a:r>
            <a:r>
              <a:rPr sz="1400" spc="-40" dirty="0">
                <a:latin typeface="Arial"/>
                <a:cs typeface="Arial"/>
              </a:rPr>
              <a:t>услуг, </a:t>
            </a:r>
            <a:r>
              <a:rPr sz="1400" spc="-5" dirty="0">
                <a:latin typeface="Arial"/>
                <a:cs typeface="Arial"/>
              </a:rPr>
              <a:t>информирования </a:t>
            </a:r>
            <a:r>
              <a:rPr sz="1400" dirty="0">
                <a:latin typeface="Arial"/>
                <a:cs typeface="Arial"/>
              </a:rPr>
              <a:t>о </a:t>
            </a:r>
            <a:r>
              <a:rPr sz="1400" spc="-10" dirty="0">
                <a:latin typeface="Arial"/>
                <a:cs typeface="Arial"/>
              </a:rPr>
              <a:t>выявленных </a:t>
            </a:r>
            <a:r>
              <a:rPr sz="1400" dirty="0">
                <a:latin typeface="Arial"/>
                <a:cs typeface="Arial"/>
              </a:rPr>
              <a:t>в </a:t>
            </a:r>
            <a:r>
              <a:rPr sz="1400" spc="-20" dirty="0">
                <a:latin typeface="Arial"/>
                <a:cs typeface="Arial"/>
              </a:rPr>
              <a:t>ходе  </a:t>
            </a:r>
            <a:r>
              <a:rPr sz="1400" spc="-10" dirty="0">
                <a:latin typeface="Arial"/>
                <a:cs typeface="Arial"/>
              </a:rPr>
              <a:t>проведенных </a:t>
            </a:r>
            <a:r>
              <a:rPr sz="1400" spc="-5" dirty="0">
                <a:latin typeface="Arial"/>
                <a:cs typeface="Arial"/>
              </a:rPr>
              <a:t>экспертиз нарушениях при </a:t>
            </a:r>
            <a:r>
              <a:rPr sz="1400" dirty="0">
                <a:latin typeface="Arial"/>
                <a:cs typeface="Arial"/>
              </a:rPr>
              <a:t>оказании </a:t>
            </a:r>
            <a:r>
              <a:rPr sz="1400" spc="-5" dirty="0">
                <a:latin typeface="Arial"/>
                <a:cs typeface="Arial"/>
              </a:rPr>
              <a:t>медицинской помощи, формирования  приверженности </a:t>
            </a:r>
            <a:r>
              <a:rPr sz="1400" dirty="0">
                <a:latin typeface="Arial"/>
                <a:cs typeface="Arial"/>
              </a:rPr>
              <a:t>к </a:t>
            </a:r>
            <a:r>
              <a:rPr sz="1400" spc="-10" dirty="0">
                <a:latin typeface="Arial"/>
                <a:cs typeface="Arial"/>
              </a:rPr>
              <a:t>лечению </a:t>
            </a:r>
            <a:r>
              <a:rPr sz="1400" dirty="0">
                <a:latin typeface="Arial"/>
                <a:cs typeface="Arial"/>
              </a:rPr>
              <a:t>и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др.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1842" y="5157978"/>
            <a:ext cx="8382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..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661032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4" y="582028"/>
                </a:lnTo>
                <a:lnTo>
                  <a:pt x="0" y="1164107"/>
                </a:lnTo>
                <a:lnTo>
                  <a:pt x="648969" y="1164107"/>
                </a:lnTo>
                <a:lnTo>
                  <a:pt x="1470914" y="582028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61032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0914" y="582028"/>
                </a:lnTo>
                <a:lnTo>
                  <a:pt x="648969" y="1164107"/>
                </a:lnTo>
                <a:lnTo>
                  <a:pt x="0" y="1164107"/>
                </a:lnTo>
                <a:lnTo>
                  <a:pt x="821944" y="5820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44572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3" y="582028"/>
                </a:lnTo>
                <a:lnTo>
                  <a:pt x="0" y="1164107"/>
                </a:lnTo>
                <a:lnTo>
                  <a:pt x="648969" y="1164107"/>
                </a:lnTo>
                <a:lnTo>
                  <a:pt x="1471040" y="582028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44572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1040" y="582028"/>
                </a:lnTo>
                <a:lnTo>
                  <a:pt x="648969" y="1164107"/>
                </a:lnTo>
                <a:lnTo>
                  <a:pt x="0" y="1164107"/>
                </a:lnTo>
                <a:lnTo>
                  <a:pt x="821943" y="5820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28872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69" y="0"/>
                </a:moveTo>
                <a:lnTo>
                  <a:pt x="0" y="0"/>
                </a:lnTo>
                <a:lnTo>
                  <a:pt x="821943" y="582028"/>
                </a:lnTo>
                <a:lnTo>
                  <a:pt x="0" y="1164107"/>
                </a:lnTo>
                <a:lnTo>
                  <a:pt x="648969" y="1164107"/>
                </a:lnTo>
                <a:lnTo>
                  <a:pt x="1471040" y="582028"/>
                </a:lnTo>
                <a:lnTo>
                  <a:pt x="648969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28872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69" y="0"/>
                </a:lnTo>
                <a:lnTo>
                  <a:pt x="1471040" y="582028"/>
                </a:lnTo>
                <a:lnTo>
                  <a:pt x="648969" y="1164107"/>
                </a:lnTo>
                <a:lnTo>
                  <a:pt x="0" y="1164107"/>
                </a:lnTo>
                <a:lnTo>
                  <a:pt x="821943" y="5820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12411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9097" y="0"/>
                </a:moveTo>
                <a:lnTo>
                  <a:pt x="0" y="0"/>
                </a:lnTo>
                <a:lnTo>
                  <a:pt x="822071" y="582028"/>
                </a:lnTo>
                <a:lnTo>
                  <a:pt x="0" y="1164107"/>
                </a:lnTo>
                <a:lnTo>
                  <a:pt x="649097" y="1164107"/>
                </a:lnTo>
                <a:lnTo>
                  <a:pt x="1471040" y="582028"/>
                </a:lnTo>
                <a:lnTo>
                  <a:pt x="649097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12411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9097" y="0"/>
                </a:lnTo>
                <a:lnTo>
                  <a:pt x="1471040" y="582028"/>
                </a:lnTo>
                <a:lnTo>
                  <a:pt x="649097" y="1164107"/>
                </a:lnTo>
                <a:lnTo>
                  <a:pt x="0" y="1164107"/>
                </a:lnTo>
                <a:lnTo>
                  <a:pt x="822071" y="5820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96713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9097" y="0"/>
                </a:moveTo>
                <a:lnTo>
                  <a:pt x="0" y="0"/>
                </a:lnTo>
                <a:lnTo>
                  <a:pt x="822071" y="582028"/>
                </a:lnTo>
                <a:lnTo>
                  <a:pt x="0" y="1164107"/>
                </a:lnTo>
                <a:lnTo>
                  <a:pt x="649097" y="1164107"/>
                </a:lnTo>
                <a:lnTo>
                  <a:pt x="1471040" y="582028"/>
                </a:lnTo>
                <a:lnTo>
                  <a:pt x="649097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96713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9097" y="0"/>
                </a:lnTo>
                <a:lnTo>
                  <a:pt x="1471040" y="582028"/>
                </a:lnTo>
                <a:lnTo>
                  <a:pt x="649097" y="1164107"/>
                </a:lnTo>
                <a:lnTo>
                  <a:pt x="0" y="1164107"/>
                </a:lnTo>
                <a:lnTo>
                  <a:pt x="822071" y="5820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80378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70" y="0"/>
                </a:moveTo>
                <a:lnTo>
                  <a:pt x="0" y="0"/>
                </a:lnTo>
                <a:lnTo>
                  <a:pt x="821944" y="582028"/>
                </a:lnTo>
                <a:lnTo>
                  <a:pt x="0" y="1164107"/>
                </a:lnTo>
                <a:lnTo>
                  <a:pt x="648970" y="1164107"/>
                </a:lnTo>
                <a:lnTo>
                  <a:pt x="1470914" y="582028"/>
                </a:lnTo>
                <a:lnTo>
                  <a:pt x="648970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80378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70" y="0"/>
                </a:lnTo>
                <a:lnTo>
                  <a:pt x="1470914" y="582028"/>
                </a:lnTo>
                <a:lnTo>
                  <a:pt x="648970" y="1164107"/>
                </a:lnTo>
                <a:lnTo>
                  <a:pt x="0" y="1164107"/>
                </a:lnTo>
                <a:lnTo>
                  <a:pt x="821944" y="5820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964680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648970" y="0"/>
                </a:moveTo>
                <a:lnTo>
                  <a:pt x="0" y="0"/>
                </a:lnTo>
                <a:lnTo>
                  <a:pt x="821944" y="582028"/>
                </a:lnTo>
                <a:lnTo>
                  <a:pt x="0" y="1164107"/>
                </a:lnTo>
                <a:lnTo>
                  <a:pt x="648970" y="1164107"/>
                </a:lnTo>
                <a:lnTo>
                  <a:pt x="1470914" y="582028"/>
                </a:lnTo>
                <a:lnTo>
                  <a:pt x="648970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64680" y="5323332"/>
            <a:ext cx="1471295" cy="1164590"/>
          </a:xfrm>
          <a:custGeom>
            <a:avLst/>
            <a:gdLst/>
            <a:ahLst/>
            <a:cxnLst/>
            <a:rect l="l" t="t" r="r" b="b"/>
            <a:pathLst>
              <a:path w="1471295" h="1164589">
                <a:moveTo>
                  <a:pt x="0" y="0"/>
                </a:moveTo>
                <a:lnTo>
                  <a:pt x="648970" y="0"/>
                </a:lnTo>
                <a:lnTo>
                  <a:pt x="1470914" y="582028"/>
                </a:lnTo>
                <a:lnTo>
                  <a:pt x="648970" y="1164107"/>
                </a:lnTo>
                <a:lnTo>
                  <a:pt x="0" y="1164107"/>
                </a:lnTo>
                <a:lnTo>
                  <a:pt x="821944" y="5820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4049" y="5485561"/>
            <a:ext cx="8082280" cy="931544"/>
          </a:xfrm>
          <a:custGeom>
            <a:avLst/>
            <a:gdLst/>
            <a:ahLst/>
            <a:cxnLst/>
            <a:rect l="l" t="t" r="r" b="b"/>
            <a:pathLst>
              <a:path w="8082280" h="931545">
                <a:moveTo>
                  <a:pt x="0" y="931316"/>
                </a:moveTo>
                <a:lnTo>
                  <a:pt x="8082026" y="931316"/>
                </a:lnTo>
                <a:lnTo>
                  <a:pt x="8082026" y="0"/>
                </a:lnTo>
                <a:lnTo>
                  <a:pt x="0" y="0"/>
                </a:lnTo>
                <a:lnTo>
                  <a:pt x="0" y="9313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804049" y="5485561"/>
            <a:ext cx="8082280" cy="931544"/>
          </a:xfrm>
          <a:prstGeom prst="rect">
            <a:avLst/>
          </a:prstGeom>
          <a:ln w="19050">
            <a:solidFill>
              <a:srgbClr val="9E0917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45720" marR="36830" indent="-4445" algn="ctr">
              <a:lnSpc>
                <a:spcPct val="86200"/>
              </a:lnSpc>
              <a:spcBef>
                <a:spcPts val="760"/>
              </a:spcBef>
            </a:pPr>
            <a:r>
              <a:rPr sz="1400" spc="-20" dirty="0">
                <a:latin typeface="Arial"/>
                <a:cs typeface="Arial"/>
              </a:rPr>
              <a:t>Работа </a:t>
            </a:r>
            <a:r>
              <a:rPr sz="1400" dirty="0">
                <a:latin typeface="Arial"/>
                <a:cs typeface="Arial"/>
              </a:rPr>
              <a:t>с </a:t>
            </a:r>
            <a:r>
              <a:rPr sz="1400" spc="-5" dirty="0">
                <a:latin typeface="Arial"/>
                <a:cs typeface="Arial"/>
              </a:rPr>
              <a:t>медицинскими организациями: </a:t>
            </a:r>
            <a:r>
              <a:rPr sz="1400" spc="-10" dirty="0">
                <a:latin typeface="Arial"/>
                <a:cs typeface="Arial"/>
              </a:rPr>
              <a:t>проведение </a:t>
            </a:r>
            <a:r>
              <a:rPr sz="1400" spc="-5" dirty="0">
                <a:latin typeface="Arial"/>
                <a:cs typeface="Arial"/>
              </a:rPr>
              <a:t>тематических экспертиз, формирование  рекомендаций по их </a:t>
            </a:r>
            <a:r>
              <a:rPr sz="1400" spc="-25" dirty="0">
                <a:latin typeface="Arial"/>
                <a:cs typeface="Arial"/>
              </a:rPr>
              <a:t>результатам, </a:t>
            </a:r>
            <a:r>
              <a:rPr sz="1400" spc="-10" dirty="0">
                <a:latin typeface="Arial"/>
                <a:cs typeface="Arial"/>
              </a:rPr>
              <a:t>взаимодействие </a:t>
            </a:r>
            <a:r>
              <a:rPr sz="1400" spc="-5" dirty="0">
                <a:latin typeface="Arial"/>
                <a:cs typeface="Arial"/>
              </a:rPr>
              <a:t>по формированию </a:t>
            </a:r>
            <a:r>
              <a:rPr sz="1400" dirty="0">
                <a:latin typeface="Arial"/>
                <a:cs typeface="Arial"/>
              </a:rPr>
              <a:t>графиков </a:t>
            </a:r>
            <a:r>
              <a:rPr sz="1400" spc="-10" dirty="0">
                <a:latin typeface="Arial"/>
                <a:cs typeface="Arial"/>
              </a:rPr>
              <a:t>вызова </a:t>
            </a:r>
            <a:r>
              <a:rPr sz="1400" dirty="0">
                <a:latin typeface="Arial"/>
                <a:cs typeface="Arial"/>
              </a:rPr>
              <a:t>на  </a:t>
            </a:r>
            <a:r>
              <a:rPr sz="1400" spc="-5" dirty="0">
                <a:latin typeface="Arial"/>
                <a:cs typeface="Arial"/>
              </a:rPr>
              <a:t>диспансерный </a:t>
            </a:r>
            <a:r>
              <a:rPr sz="1400" spc="-10" dirty="0">
                <a:latin typeface="Arial"/>
                <a:cs typeface="Arial"/>
              </a:rPr>
              <a:t>осмотр </a:t>
            </a:r>
            <a:r>
              <a:rPr sz="1400" spc="-5" dirty="0">
                <a:latin typeface="Arial"/>
                <a:cs typeface="Arial"/>
              </a:rPr>
              <a:t>или для посещения </a:t>
            </a:r>
            <a:r>
              <a:rPr sz="1400" spc="-10" dirty="0">
                <a:latin typeface="Arial"/>
                <a:cs typeface="Arial"/>
              </a:rPr>
              <a:t>Школ здоровья </a:t>
            </a:r>
            <a:r>
              <a:rPr sz="1400" spc="-5" dirty="0">
                <a:latin typeface="Arial"/>
                <a:cs typeface="Arial"/>
              </a:rPr>
              <a:t>застрахованными лицами </a:t>
            </a:r>
            <a:r>
              <a:rPr sz="1400" dirty="0">
                <a:latin typeface="Arial"/>
                <a:cs typeface="Arial"/>
              </a:rPr>
              <a:t>II и III </a:t>
            </a:r>
            <a:r>
              <a:rPr sz="1400" spc="-5" dirty="0">
                <a:latin typeface="Arial"/>
                <a:cs typeface="Arial"/>
              </a:rPr>
              <a:t>групп  </a:t>
            </a:r>
            <a:r>
              <a:rPr sz="1400" spc="-10" dirty="0">
                <a:latin typeface="Arial"/>
                <a:cs typeface="Arial"/>
              </a:rPr>
              <a:t>здоровья </a:t>
            </a:r>
            <a:r>
              <a:rPr sz="1400" spc="-5" dirty="0">
                <a:latin typeface="Arial"/>
                <a:cs typeface="Arial"/>
              </a:rPr>
              <a:t>при условии </a:t>
            </a:r>
            <a:r>
              <a:rPr sz="1400" spc="-15" dirty="0">
                <a:latin typeface="Arial"/>
                <a:cs typeface="Arial"/>
              </a:rPr>
              <a:t>необходимого </a:t>
            </a:r>
            <a:r>
              <a:rPr sz="1400" spc="-10" dirty="0">
                <a:latin typeface="Arial"/>
                <a:cs typeface="Arial"/>
              </a:rPr>
              <a:t>взаимодействия </a:t>
            </a:r>
            <a:r>
              <a:rPr sz="1400" dirty="0">
                <a:latin typeface="Arial"/>
                <a:cs typeface="Arial"/>
              </a:rPr>
              <a:t>с </a:t>
            </a:r>
            <a:r>
              <a:rPr sz="1400" spc="-5" dirty="0">
                <a:latin typeface="Arial"/>
                <a:cs typeface="Arial"/>
              </a:rPr>
              <a:t>медицинскими организациями </a:t>
            </a:r>
            <a:r>
              <a:rPr sz="1400" dirty="0">
                <a:latin typeface="Arial"/>
                <a:cs typeface="Arial"/>
              </a:rPr>
              <a:t>и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т.д.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337" y="323850"/>
            <a:ext cx="1025525" cy="1025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1062939" y="439928"/>
            <a:ext cx="65900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15" dirty="0"/>
              <a:t>ДОЛЖНОСТНЫЕ</a:t>
            </a:r>
            <a:r>
              <a:rPr sz="2400" spc="5" dirty="0"/>
              <a:t> </a:t>
            </a:r>
            <a:r>
              <a:rPr sz="2400" spc="-15" dirty="0"/>
              <a:t>ОБЯЗАННОСТИ</a:t>
            </a:r>
            <a:endParaRPr sz="2400"/>
          </a:p>
          <a:p>
            <a:pPr algn="ctr">
              <a:lnSpc>
                <a:spcPct val="100000"/>
              </a:lnSpc>
            </a:pPr>
            <a:r>
              <a:rPr sz="2400" spc="-45" dirty="0"/>
              <a:t>СТРАХОВЫХ </a:t>
            </a:r>
            <a:r>
              <a:rPr sz="2400" spc="-20" dirty="0"/>
              <a:t>ПРЕДСТАВИТЕЛЕЙ </a:t>
            </a:r>
            <a:r>
              <a:rPr sz="2400" dirty="0"/>
              <a:t>3</a:t>
            </a:r>
            <a:r>
              <a:rPr sz="2400" spc="70" dirty="0"/>
              <a:t> </a:t>
            </a:r>
            <a:r>
              <a:rPr sz="2400" spc="-10" dirty="0"/>
              <a:t>УРОВНЯ</a:t>
            </a:r>
            <a:endParaRPr sz="2400"/>
          </a:p>
        </p:txBody>
      </p:sp>
      <p:sp>
        <p:nvSpPr>
          <p:cNvPr id="54" name="object 54"/>
          <p:cNvSpPr/>
          <p:nvPr/>
        </p:nvSpPr>
        <p:spPr>
          <a:xfrm>
            <a:off x="0" y="2304288"/>
            <a:ext cx="1120140" cy="4152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945286" y="1521332"/>
            <a:ext cx="7452359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065" marR="17780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A97E3C"/>
                </a:solidFill>
                <a:latin typeface="Arial"/>
                <a:cs typeface="Arial"/>
              </a:rPr>
              <a:t>В </a:t>
            </a:r>
            <a:r>
              <a:rPr sz="1400" b="1" spc="-5" dirty="0">
                <a:solidFill>
                  <a:srgbClr val="A97E3C"/>
                </a:solidFill>
                <a:latin typeface="Arial"/>
                <a:cs typeface="Arial"/>
              </a:rPr>
              <a:t>«РГС-Медицина» </a:t>
            </a:r>
            <a:r>
              <a:rPr sz="1400" b="1" spc="-10" dirty="0">
                <a:solidFill>
                  <a:srgbClr val="A97E3C"/>
                </a:solidFill>
                <a:latin typeface="Arial"/>
                <a:cs typeface="Arial"/>
              </a:rPr>
              <a:t>разработана </a:t>
            </a:r>
            <a:r>
              <a:rPr sz="1400" b="1" dirty="0">
                <a:solidFill>
                  <a:srgbClr val="A97E3C"/>
                </a:solidFill>
                <a:latin typeface="Arial"/>
                <a:cs typeface="Arial"/>
              </a:rPr>
              <a:t>и </a:t>
            </a:r>
            <a:r>
              <a:rPr sz="1400" b="1" spc="-15" dirty="0">
                <a:solidFill>
                  <a:srgbClr val="A97E3C"/>
                </a:solidFill>
                <a:latin typeface="Arial"/>
                <a:cs typeface="Arial"/>
              </a:rPr>
              <a:t>утверждена </a:t>
            </a:r>
            <a:r>
              <a:rPr sz="1400" b="1" spc="-10" dirty="0">
                <a:solidFill>
                  <a:srgbClr val="9E0917"/>
                </a:solidFill>
                <a:latin typeface="Arial"/>
                <a:cs typeface="Arial"/>
              </a:rPr>
              <a:t>типовая должностная инструкция  </a:t>
            </a:r>
            <a:r>
              <a:rPr sz="1400" b="1" spc="-10" dirty="0">
                <a:solidFill>
                  <a:srgbClr val="A97E3C"/>
                </a:solidFill>
                <a:latin typeface="Arial"/>
                <a:cs typeface="Arial"/>
              </a:rPr>
              <a:t>страховых представителей </a:t>
            </a:r>
            <a:r>
              <a:rPr sz="1400" b="1" dirty="0">
                <a:solidFill>
                  <a:srgbClr val="A97E3C"/>
                </a:solidFill>
                <a:latin typeface="Arial"/>
                <a:cs typeface="Arial"/>
              </a:rPr>
              <a:t>3</a:t>
            </a:r>
            <a:r>
              <a:rPr sz="1400" b="1" spc="-10" dirty="0">
                <a:solidFill>
                  <a:srgbClr val="A97E3C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A97E3C"/>
                </a:solidFill>
                <a:latin typeface="Arial"/>
                <a:cs typeface="Arial"/>
              </a:rPr>
              <a:t>уровня.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О</a:t>
            </a:r>
            <a:r>
              <a:rPr sz="1400" i="1" spc="-10" dirty="0">
                <a:latin typeface="Arial"/>
                <a:cs typeface="Arial"/>
              </a:rPr>
              <a:t>пределяет </a:t>
            </a:r>
            <a:r>
              <a:rPr sz="1400" i="1" spc="-5" dirty="0">
                <a:latin typeface="Arial"/>
                <a:cs typeface="Arial"/>
              </a:rPr>
              <a:t>основные </a:t>
            </a:r>
            <a:r>
              <a:rPr sz="1400" i="1" spc="-15" dirty="0">
                <a:latin typeface="Arial"/>
                <a:cs typeface="Arial"/>
              </a:rPr>
              <a:t>положения </a:t>
            </a:r>
            <a:r>
              <a:rPr sz="1400" i="1" spc="-5" dirty="0">
                <a:latin typeface="Arial"/>
                <a:cs typeface="Arial"/>
              </a:rPr>
              <a:t>деятельности </a:t>
            </a:r>
            <a:r>
              <a:rPr sz="1400" i="1" spc="-10" dirty="0">
                <a:latin typeface="Arial"/>
                <a:cs typeface="Arial"/>
              </a:rPr>
              <a:t>страхового представителя </a:t>
            </a:r>
            <a:r>
              <a:rPr sz="1400" i="1" dirty="0">
                <a:latin typeface="Arial"/>
                <a:cs typeface="Arial"/>
              </a:rPr>
              <a:t>3</a:t>
            </a:r>
            <a:r>
              <a:rPr sz="1400" i="1" spc="-10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уровня:</a:t>
            </a:r>
            <a:endParaRPr sz="1400">
              <a:latin typeface="Arial"/>
              <a:cs typeface="Arial"/>
            </a:endParaRPr>
          </a:p>
          <a:p>
            <a:pPr marR="40005" algn="ctr">
              <a:lnSpc>
                <a:spcPct val="100000"/>
              </a:lnSpc>
            </a:pPr>
            <a:r>
              <a:rPr sz="1400" i="1" spc="-10" dirty="0">
                <a:latin typeface="Arial"/>
                <a:cs typeface="Arial"/>
              </a:rPr>
              <a:t>права, </a:t>
            </a:r>
            <a:r>
              <a:rPr sz="1400" b="1" i="1" dirty="0">
                <a:solidFill>
                  <a:srgbClr val="9E0917"/>
                </a:solidFill>
                <a:latin typeface="Arial"/>
                <a:cs typeface="Arial"/>
              </a:rPr>
              <a:t>обязанности</a:t>
            </a:r>
            <a:r>
              <a:rPr sz="1400" i="1" dirty="0">
                <a:latin typeface="Arial"/>
                <a:cs typeface="Arial"/>
              </a:rPr>
              <a:t>, </a:t>
            </a:r>
            <a:r>
              <a:rPr sz="1400" i="1" spc="-10" dirty="0">
                <a:latin typeface="Arial"/>
                <a:cs typeface="Arial"/>
              </a:rPr>
              <a:t>ответственность </a:t>
            </a:r>
            <a:r>
              <a:rPr sz="1400" i="1" dirty="0">
                <a:latin typeface="Arial"/>
                <a:cs typeface="Arial"/>
              </a:rPr>
              <a:t>и </a:t>
            </a:r>
            <a:r>
              <a:rPr sz="1400" i="1" spc="-5" dirty="0">
                <a:latin typeface="Arial"/>
                <a:cs typeface="Arial"/>
              </a:rPr>
              <a:t>квалификационные</a:t>
            </a:r>
            <a:r>
              <a:rPr sz="1400" i="1" spc="-150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требования.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394700" y="1820036"/>
            <a:ext cx="330200" cy="312420"/>
          </a:xfrm>
          <a:custGeom>
            <a:avLst/>
            <a:gdLst/>
            <a:ahLst/>
            <a:cxnLst/>
            <a:rect l="l" t="t" r="r" b="b"/>
            <a:pathLst>
              <a:path w="330200" h="312419">
                <a:moveTo>
                  <a:pt x="82550" y="147065"/>
                </a:moveTo>
                <a:lnTo>
                  <a:pt x="0" y="235712"/>
                </a:lnTo>
                <a:lnTo>
                  <a:pt x="82550" y="312165"/>
                </a:lnTo>
                <a:lnTo>
                  <a:pt x="82550" y="270890"/>
                </a:lnTo>
                <a:lnTo>
                  <a:pt x="142174" y="258112"/>
                </a:lnTo>
                <a:lnTo>
                  <a:pt x="195405" y="239339"/>
                </a:lnTo>
                <a:lnTo>
                  <a:pt x="241230" y="215343"/>
                </a:lnTo>
                <a:lnTo>
                  <a:pt x="276735" y="188340"/>
                </a:lnTo>
                <a:lnTo>
                  <a:pt x="82550" y="188340"/>
                </a:lnTo>
                <a:lnTo>
                  <a:pt x="82550" y="147065"/>
                </a:lnTo>
                <a:close/>
              </a:path>
              <a:path w="330200" h="312419">
                <a:moveTo>
                  <a:pt x="330200" y="0"/>
                </a:moveTo>
                <a:lnTo>
                  <a:pt x="306606" y="72272"/>
                </a:lnTo>
                <a:lnTo>
                  <a:pt x="278635" y="104399"/>
                </a:lnTo>
                <a:lnTo>
                  <a:pt x="241230" y="132833"/>
                </a:lnTo>
                <a:lnTo>
                  <a:pt x="195405" y="156811"/>
                </a:lnTo>
                <a:lnTo>
                  <a:pt x="142174" y="175568"/>
                </a:lnTo>
                <a:lnTo>
                  <a:pt x="82550" y="188340"/>
                </a:lnTo>
                <a:lnTo>
                  <a:pt x="276735" y="188340"/>
                </a:lnTo>
                <a:lnTo>
                  <a:pt x="278635" y="186896"/>
                </a:lnTo>
                <a:lnTo>
                  <a:pt x="306606" y="154767"/>
                </a:lnTo>
                <a:lnTo>
                  <a:pt x="324132" y="119728"/>
                </a:lnTo>
                <a:lnTo>
                  <a:pt x="330200" y="82550"/>
                </a:lnTo>
                <a:lnTo>
                  <a:pt x="330200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94700" y="1625600"/>
            <a:ext cx="330200" cy="236220"/>
          </a:xfrm>
          <a:custGeom>
            <a:avLst/>
            <a:gdLst/>
            <a:ahLst/>
            <a:cxnLst/>
            <a:rect l="l" t="t" r="r" b="b"/>
            <a:pathLst>
              <a:path w="330200" h="236219">
                <a:moveTo>
                  <a:pt x="0" y="0"/>
                </a:moveTo>
                <a:lnTo>
                  <a:pt x="0" y="82550"/>
                </a:lnTo>
                <a:lnTo>
                  <a:pt x="57106" y="85464"/>
                </a:lnTo>
                <a:lnTo>
                  <a:pt x="111305" y="93908"/>
                </a:lnTo>
                <a:lnTo>
                  <a:pt x="161656" y="107437"/>
                </a:lnTo>
                <a:lnTo>
                  <a:pt x="207216" y="125602"/>
                </a:lnTo>
                <a:lnTo>
                  <a:pt x="247043" y="147959"/>
                </a:lnTo>
                <a:lnTo>
                  <a:pt x="280195" y="174061"/>
                </a:lnTo>
                <a:lnTo>
                  <a:pt x="305730" y="203460"/>
                </a:lnTo>
                <a:lnTo>
                  <a:pt x="322706" y="235712"/>
                </a:lnTo>
                <a:lnTo>
                  <a:pt x="330112" y="200900"/>
                </a:lnTo>
                <a:lnTo>
                  <a:pt x="314028" y="134182"/>
                </a:lnTo>
                <a:lnTo>
                  <a:pt x="261519" y="75705"/>
                </a:lnTo>
                <a:lnTo>
                  <a:pt x="223393" y="51195"/>
                </a:lnTo>
                <a:lnTo>
                  <a:pt x="178304" y="30711"/>
                </a:lnTo>
                <a:lnTo>
                  <a:pt x="126970" y="14909"/>
                </a:lnTo>
                <a:lnTo>
                  <a:pt x="70103" y="4445"/>
                </a:lnTo>
                <a:lnTo>
                  <a:pt x="17615" y="283"/>
                </a:lnTo>
                <a:lnTo>
                  <a:pt x="0" y="0"/>
                </a:lnTo>
                <a:close/>
              </a:path>
            </a:pathLst>
          </a:custGeom>
          <a:solidFill>
            <a:srgbClr val="7E07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94700" y="1625600"/>
            <a:ext cx="330200" cy="506730"/>
          </a:xfrm>
          <a:custGeom>
            <a:avLst/>
            <a:gdLst/>
            <a:ahLst/>
            <a:cxnLst/>
            <a:rect l="l" t="t" r="r" b="b"/>
            <a:pathLst>
              <a:path w="330200" h="506730">
                <a:moveTo>
                  <a:pt x="330200" y="194437"/>
                </a:moveTo>
                <a:lnTo>
                  <a:pt x="306606" y="266709"/>
                </a:lnTo>
                <a:lnTo>
                  <a:pt x="278635" y="298836"/>
                </a:lnTo>
                <a:lnTo>
                  <a:pt x="241230" y="327270"/>
                </a:lnTo>
                <a:lnTo>
                  <a:pt x="195405" y="351248"/>
                </a:lnTo>
                <a:lnTo>
                  <a:pt x="142174" y="370005"/>
                </a:lnTo>
                <a:lnTo>
                  <a:pt x="82550" y="382777"/>
                </a:lnTo>
                <a:lnTo>
                  <a:pt x="82550" y="341502"/>
                </a:lnTo>
                <a:lnTo>
                  <a:pt x="0" y="430149"/>
                </a:lnTo>
                <a:lnTo>
                  <a:pt x="82550" y="506602"/>
                </a:lnTo>
                <a:lnTo>
                  <a:pt x="82550" y="465327"/>
                </a:lnTo>
                <a:lnTo>
                  <a:pt x="142174" y="452549"/>
                </a:lnTo>
                <a:lnTo>
                  <a:pt x="195405" y="433776"/>
                </a:lnTo>
                <a:lnTo>
                  <a:pt x="241230" y="409780"/>
                </a:lnTo>
                <a:lnTo>
                  <a:pt x="278635" y="381333"/>
                </a:lnTo>
                <a:lnTo>
                  <a:pt x="306606" y="349204"/>
                </a:lnTo>
                <a:lnTo>
                  <a:pt x="324132" y="314165"/>
                </a:lnTo>
                <a:lnTo>
                  <a:pt x="330200" y="276987"/>
                </a:lnTo>
                <a:lnTo>
                  <a:pt x="330200" y="194437"/>
                </a:lnTo>
                <a:lnTo>
                  <a:pt x="309542" y="126619"/>
                </a:lnTo>
                <a:lnTo>
                  <a:pt x="285119" y="96331"/>
                </a:lnTo>
                <a:lnTo>
                  <a:pt x="252543" y="69192"/>
                </a:lnTo>
                <a:lnTo>
                  <a:pt x="212746" y="45752"/>
                </a:lnTo>
                <a:lnTo>
                  <a:pt x="166661" y="26561"/>
                </a:lnTo>
                <a:lnTo>
                  <a:pt x="115220" y="12172"/>
                </a:lnTo>
                <a:lnTo>
                  <a:pt x="59355" y="3134"/>
                </a:lnTo>
                <a:lnTo>
                  <a:pt x="0" y="0"/>
                </a:lnTo>
                <a:lnTo>
                  <a:pt x="0" y="82550"/>
                </a:lnTo>
                <a:lnTo>
                  <a:pt x="57106" y="85464"/>
                </a:lnTo>
                <a:lnTo>
                  <a:pt x="111305" y="93908"/>
                </a:lnTo>
                <a:lnTo>
                  <a:pt x="161656" y="107437"/>
                </a:lnTo>
                <a:lnTo>
                  <a:pt x="207216" y="125602"/>
                </a:lnTo>
                <a:lnTo>
                  <a:pt x="247043" y="147959"/>
                </a:lnTo>
                <a:lnTo>
                  <a:pt x="280195" y="174061"/>
                </a:lnTo>
                <a:lnTo>
                  <a:pt x="305730" y="203460"/>
                </a:lnTo>
                <a:lnTo>
                  <a:pt x="322706" y="23571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8831706" y="6411424"/>
            <a:ext cx="89535" cy="15367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solidFill>
                  <a:srgbClr val="999999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5902325"/>
            <a:ext cx="4572000" cy="600075"/>
          </a:xfrm>
          <a:prstGeom prst="rect">
            <a:avLst/>
          </a:prstGeom>
          <a:solidFill>
            <a:srgbClr val="EBDCC5"/>
          </a:solidFill>
          <a:ln w="9525">
            <a:solidFill>
              <a:srgbClr val="E6D3B8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7790" marR="92710" algn="ctr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solidFill>
                  <a:srgbClr val="9E0917"/>
                </a:solidFill>
                <a:latin typeface="Arial"/>
                <a:cs typeface="Arial"/>
              </a:rPr>
              <a:t>Возможен выбор приоритетной патологии на уровне субъекта </a:t>
            </a:r>
            <a:r>
              <a:rPr sz="1100" dirty="0">
                <a:solidFill>
                  <a:srgbClr val="9E0917"/>
                </a:solidFill>
                <a:latin typeface="Arial"/>
                <a:cs typeface="Arial"/>
              </a:rPr>
              <a:t>РФ  в </a:t>
            </a:r>
            <a:r>
              <a:rPr sz="1100" spc="-5" dirty="0">
                <a:solidFill>
                  <a:srgbClr val="9E0917"/>
                </a:solidFill>
                <a:latin typeface="Arial"/>
                <a:cs typeface="Arial"/>
              </a:rPr>
              <a:t>зависимости от актуальности </a:t>
            </a:r>
            <a:r>
              <a:rPr sz="1100" dirty="0">
                <a:solidFill>
                  <a:srgbClr val="9E0917"/>
                </a:solidFill>
                <a:latin typeface="Arial"/>
                <a:cs typeface="Arial"/>
              </a:rPr>
              <a:t>и </a:t>
            </a:r>
            <a:r>
              <a:rPr sz="1100" spc="-5" dirty="0">
                <a:solidFill>
                  <a:srgbClr val="9E0917"/>
                </a:solidFill>
                <a:latin typeface="Arial"/>
                <a:cs typeface="Arial"/>
              </a:rPr>
              <a:t>величины</a:t>
            </a:r>
            <a:r>
              <a:rPr sz="1100" spc="-60" dirty="0">
                <a:solidFill>
                  <a:srgbClr val="9E0917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9E0917"/>
                </a:solidFill>
                <a:latin typeface="Arial"/>
                <a:cs typeface="Arial"/>
              </a:rPr>
              <a:t>статистических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solidFill>
                  <a:srgbClr val="9E0917"/>
                </a:solidFill>
                <a:latin typeface="Arial"/>
                <a:cs typeface="Arial"/>
              </a:rPr>
              <a:t>показателей (уровня заболеваемости, </a:t>
            </a:r>
            <a:r>
              <a:rPr sz="1100" dirty="0">
                <a:solidFill>
                  <a:srgbClr val="9E0917"/>
                </a:solidFill>
                <a:latin typeface="Arial"/>
                <a:cs typeface="Arial"/>
              </a:rPr>
              <a:t>смертности и</a:t>
            </a:r>
            <a:r>
              <a:rPr sz="1100" spc="-85" dirty="0">
                <a:solidFill>
                  <a:srgbClr val="9E0917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9E0917"/>
                </a:solidFill>
                <a:latin typeface="Arial"/>
                <a:cs typeface="Arial"/>
              </a:rPr>
              <a:t>др.)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740" y="2418588"/>
            <a:ext cx="4770120" cy="3480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3702" y="2587243"/>
            <a:ext cx="3947160" cy="6991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405"/>
              </a:spcBef>
            </a:pPr>
            <a:r>
              <a:rPr sz="1300" spc="-10" dirty="0">
                <a:latin typeface="Arial"/>
                <a:cs typeface="Arial"/>
              </a:rPr>
              <a:t>Формирование </a:t>
            </a:r>
            <a:r>
              <a:rPr sz="1300" spc="-20" dirty="0">
                <a:latin typeface="Arial"/>
                <a:cs typeface="Arial"/>
              </a:rPr>
              <a:t>целевого </a:t>
            </a:r>
            <a:r>
              <a:rPr sz="1300" spc="-10" dirty="0">
                <a:latin typeface="Arial"/>
                <a:cs typeface="Arial"/>
              </a:rPr>
              <a:t>сегмента застрахованных  </a:t>
            </a:r>
            <a:r>
              <a:rPr sz="1300" spc="-5" dirty="0">
                <a:latin typeface="Arial"/>
                <a:cs typeface="Arial"/>
              </a:rPr>
              <a:t>лиц, </a:t>
            </a:r>
            <a:r>
              <a:rPr sz="1300" spc="-10" dirty="0">
                <a:latin typeface="Arial"/>
                <a:cs typeface="Arial"/>
              </a:rPr>
              <a:t>подлежащих </a:t>
            </a:r>
            <a:r>
              <a:rPr sz="1300" spc="-5" dirty="0">
                <a:latin typeface="Arial"/>
                <a:cs typeface="Arial"/>
              </a:rPr>
              <a:t>динамическому </a:t>
            </a:r>
            <a:r>
              <a:rPr sz="1300" spc="-15" dirty="0">
                <a:latin typeface="Arial"/>
                <a:cs typeface="Arial"/>
              </a:rPr>
              <a:t>наблюдению </a:t>
            </a:r>
            <a:r>
              <a:rPr sz="1300" dirty="0">
                <a:latin typeface="Arial"/>
                <a:cs typeface="Arial"/>
              </a:rPr>
              <a:t>со  </a:t>
            </a:r>
            <a:r>
              <a:rPr sz="1300" spc="-10" dirty="0">
                <a:latin typeface="Arial"/>
                <a:cs typeface="Arial"/>
              </a:rPr>
              <a:t>стороны страховых </a:t>
            </a:r>
            <a:r>
              <a:rPr sz="1300" spc="-15" dirty="0">
                <a:latin typeface="Arial"/>
                <a:cs typeface="Arial"/>
              </a:rPr>
              <a:t>представителей </a:t>
            </a:r>
            <a:r>
              <a:rPr sz="1300" spc="-5" dirty="0">
                <a:latin typeface="Arial"/>
                <a:cs typeface="Arial"/>
              </a:rPr>
              <a:t>3 </a:t>
            </a:r>
            <a:r>
              <a:rPr sz="1300" spc="-10" dirty="0">
                <a:latin typeface="Arial"/>
                <a:cs typeface="Arial"/>
              </a:rPr>
              <a:t>уровня </a:t>
            </a:r>
            <a:r>
              <a:rPr sz="1300" spc="-5" dirty="0">
                <a:latin typeface="Arial"/>
                <a:cs typeface="Arial"/>
              </a:rPr>
              <a:t>из  </a:t>
            </a:r>
            <a:r>
              <a:rPr sz="1300" spc="-10">
                <a:latin typeface="Arial"/>
                <a:cs typeface="Arial"/>
              </a:rPr>
              <a:t>следующих </a:t>
            </a:r>
            <a:r>
              <a:rPr sz="1300" spc="-10" smtClean="0">
                <a:latin typeface="Arial"/>
                <a:cs typeface="Arial"/>
              </a:rPr>
              <a:t>возможны</a:t>
            </a:r>
            <a:r>
              <a:rPr lang="ru-RU" sz="1300" spc="-10" dirty="0" err="1" smtClean="0">
                <a:latin typeface="Arial"/>
                <a:cs typeface="Arial"/>
              </a:rPr>
              <a:t>х</a:t>
            </a:r>
            <a:r>
              <a:rPr sz="1300" spc="70" smtClean="0">
                <a:latin typeface="Arial"/>
                <a:cs typeface="Arial"/>
              </a:rPr>
              <a:t> </a:t>
            </a:r>
            <a:r>
              <a:rPr sz="1300" spc="-15" dirty="0">
                <a:latin typeface="Arial"/>
                <a:cs typeface="Arial"/>
              </a:rPr>
              <a:t>категорий: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702" y="3319017"/>
            <a:ext cx="4166870" cy="247967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99085" marR="5080" indent="-286385">
              <a:lnSpc>
                <a:spcPts val="1250"/>
              </a:lnSpc>
              <a:spcBef>
                <a:spcPts val="3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300" spc="-5" dirty="0">
                <a:latin typeface="Arial"/>
                <a:cs typeface="Arial"/>
              </a:rPr>
              <a:t>лица, </a:t>
            </a:r>
            <a:r>
              <a:rPr sz="1300" spc="-15" dirty="0">
                <a:latin typeface="Arial"/>
                <a:cs typeface="Arial"/>
              </a:rPr>
              <a:t>которым </a:t>
            </a:r>
            <a:r>
              <a:rPr sz="1300" spc="-10" dirty="0">
                <a:latin typeface="Arial"/>
                <a:cs typeface="Arial"/>
              </a:rPr>
              <a:t>по </a:t>
            </a:r>
            <a:r>
              <a:rPr sz="1300" spc="-5" dirty="0">
                <a:latin typeface="Arial"/>
                <a:cs typeface="Arial"/>
              </a:rPr>
              <a:t>данным </a:t>
            </a:r>
            <a:r>
              <a:rPr sz="1300" spc="-10" dirty="0">
                <a:latin typeface="Arial"/>
                <a:cs typeface="Arial"/>
              </a:rPr>
              <a:t>реестров </a:t>
            </a:r>
            <a:r>
              <a:rPr sz="1300" spc="-20" dirty="0">
                <a:latin typeface="Arial"/>
                <a:cs typeface="Arial"/>
              </a:rPr>
              <a:t>счетов </a:t>
            </a:r>
            <a:r>
              <a:rPr sz="1300" spc="-10" dirty="0">
                <a:latin typeface="Arial"/>
                <a:cs typeface="Arial"/>
              </a:rPr>
              <a:t>по  </a:t>
            </a:r>
            <a:r>
              <a:rPr sz="1300" spc="-15" dirty="0">
                <a:latin typeface="Arial"/>
                <a:cs typeface="Arial"/>
              </a:rPr>
              <a:t>итогам </a:t>
            </a:r>
            <a:r>
              <a:rPr sz="1300" spc="-10" dirty="0">
                <a:latin typeface="Arial"/>
                <a:cs typeface="Arial"/>
              </a:rPr>
              <a:t>диспансеризации </a:t>
            </a:r>
            <a:r>
              <a:rPr sz="1300" spc="-5" dirty="0">
                <a:latin typeface="Arial"/>
                <a:cs typeface="Arial"/>
              </a:rPr>
              <a:t>и/или </a:t>
            </a:r>
            <a:r>
              <a:rPr sz="1300" spc="-10" dirty="0">
                <a:latin typeface="Arial"/>
                <a:cs typeface="Arial"/>
              </a:rPr>
              <a:t>профмедосмотров  </a:t>
            </a:r>
            <a:r>
              <a:rPr sz="1300" spc="-15" dirty="0">
                <a:latin typeface="Arial"/>
                <a:cs typeface="Arial"/>
              </a:rPr>
              <a:t>установлена соответствующая группа</a:t>
            </a:r>
            <a:r>
              <a:rPr sz="1300" spc="15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здоровья;</a:t>
            </a:r>
            <a:endParaRPr sz="1300">
              <a:latin typeface="Arial"/>
              <a:cs typeface="Arial"/>
            </a:endParaRPr>
          </a:p>
          <a:p>
            <a:pPr marL="299085" marR="35560" indent="-286385">
              <a:lnSpc>
                <a:spcPct val="80000"/>
              </a:lnSpc>
              <a:spcBef>
                <a:spcPts val="77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300" spc="-5" dirty="0">
                <a:latin typeface="Arial"/>
                <a:cs typeface="Arial"/>
              </a:rPr>
              <a:t>лица, имеющие </a:t>
            </a:r>
            <a:r>
              <a:rPr sz="1300" spc="-10" dirty="0">
                <a:latin typeface="Arial"/>
                <a:cs typeface="Arial"/>
              </a:rPr>
              <a:t>хронические заболевания,  </a:t>
            </a:r>
            <a:r>
              <a:rPr sz="1300" spc="-15" dirty="0">
                <a:latin typeface="Arial"/>
                <a:cs typeface="Arial"/>
              </a:rPr>
              <a:t>которые подлежат </a:t>
            </a:r>
            <a:r>
              <a:rPr sz="1300" spc="-5" dirty="0">
                <a:latin typeface="Arial"/>
                <a:cs typeface="Arial"/>
              </a:rPr>
              <a:t>диспансерному </a:t>
            </a:r>
            <a:r>
              <a:rPr sz="1300" spc="-15" dirty="0">
                <a:latin typeface="Arial"/>
                <a:cs typeface="Arial"/>
              </a:rPr>
              <a:t>наблюдению </a:t>
            </a:r>
            <a:r>
              <a:rPr sz="1300" spc="-5" dirty="0">
                <a:latin typeface="Arial"/>
                <a:cs typeface="Arial"/>
              </a:rPr>
              <a:t>у  </a:t>
            </a:r>
            <a:r>
              <a:rPr sz="1300" spc="-10" dirty="0">
                <a:latin typeface="Arial"/>
                <a:cs typeface="Arial"/>
              </a:rPr>
              <a:t>участкового </a:t>
            </a:r>
            <a:r>
              <a:rPr sz="1300" spc="-15" dirty="0">
                <a:latin typeface="Arial"/>
                <a:cs typeface="Arial"/>
              </a:rPr>
              <a:t>терапевта </a:t>
            </a:r>
            <a:r>
              <a:rPr sz="1300" spc="-10" dirty="0">
                <a:latin typeface="Arial"/>
                <a:cs typeface="Arial"/>
              </a:rPr>
              <a:t>или врача-специалиста </a:t>
            </a:r>
            <a:r>
              <a:rPr sz="1300" spc="-5" dirty="0">
                <a:latin typeface="Arial"/>
                <a:cs typeface="Arial"/>
              </a:rPr>
              <a:t>на  </a:t>
            </a:r>
            <a:r>
              <a:rPr sz="1300" spc="-10" dirty="0">
                <a:latin typeface="Arial"/>
                <a:cs typeface="Arial"/>
              </a:rPr>
              <a:t>основании приказов </a:t>
            </a:r>
            <a:r>
              <a:rPr sz="1300" spc="-15" dirty="0">
                <a:latin typeface="Arial"/>
                <a:cs typeface="Arial"/>
              </a:rPr>
              <a:t>Минздрава России. </a:t>
            </a:r>
            <a:r>
              <a:rPr sz="1300" dirty="0">
                <a:latin typeface="Arial"/>
                <a:cs typeface="Arial"/>
              </a:rPr>
              <a:t>Выборка  </a:t>
            </a:r>
            <a:r>
              <a:rPr sz="1300" spc="-10" dirty="0">
                <a:latin typeface="Arial"/>
                <a:cs typeface="Arial"/>
              </a:rPr>
              <a:t>лиц </a:t>
            </a:r>
            <a:r>
              <a:rPr sz="1300" spc="-15" dirty="0">
                <a:latin typeface="Arial"/>
                <a:cs typeface="Arial"/>
              </a:rPr>
              <a:t>осуществляется </a:t>
            </a:r>
            <a:r>
              <a:rPr sz="1300" spc="-10" dirty="0">
                <a:latin typeface="Arial"/>
                <a:cs typeface="Arial"/>
              </a:rPr>
              <a:t>по </a:t>
            </a:r>
            <a:r>
              <a:rPr sz="1300" spc="-5" dirty="0">
                <a:latin typeface="Arial"/>
                <a:cs typeface="Arial"/>
              </a:rPr>
              <a:t>данным </a:t>
            </a:r>
            <a:r>
              <a:rPr sz="1300" spc="-10" dirty="0">
                <a:latin typeface="Arial"/>
                <a:cs typeface="Arial"/>
              </a:rPr>
              <a:t>реестров </a:t>
            </a:r>
            <a:r>
              <a:rPr sz="1300" spc="-20" dirty="0">
                <a:latin typeface="Arial"/>
                <a:cs typeface="Arial"/>
              </a:rPr>
              <a:t>счетов  </a:t>
            </a:r>
            <a:r>
              <a:rPr sz="1300" spc="-10" dirty="0">
                <a:latin typeface="Arial"/>
                <a:cs typeface="Arial"/>
              </a:rPr>
              <a:t>по кодам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заболевания;</a:t>
            </a:r>
            <a:endParaRPr sz="1300">
              <a:latin typeface="Arial"/>
              <a:cs typeface="Arial"/>
            </a:endParaRPr>
          </a:p>
          <a:p>
            <a:pPr marL="299085" marR="59690" indent="-286385">
              <a:lnSpc>
                <a:spcPct val="80000"/>
              </a:lnSpc>
              <a:spcBef>
                <a:spcPts val="76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300" spc="-5" dirty="0">
                <a:latin typeface="Arial"/>
                <a:cs typeface="Arial"/>
              </a:rPr>
              <a:t>лица, </a:t>
            </a:r>
            <a:r>
              <a:rPr sz="1300" spc="-10" dirty="0">
                <a:latin typeface="Arial"/>
                <a:cs typeface="Arial"/>
              </a:rPr>
              <a:t>подлежащие первичной постановке </a:t>
            </a:r>
            <a:r>
              <a:rPr sz="1300" spc="-5" dirty="0">
                <a:latin typeface="Arial"/>
                <a:cs typeface="Arial"/>
              </a:rPr>
              <a:t>на  диспансерное </a:t>
            </a:r>
            <a:r>
              <a:rPr sz="1300" spc="-15" dirty="0">
                <a:latin typeface="Arial"/>
                <a:cs typeface="Arial"/>
              </a:rPr>
              <a:t>наблюдение, </a:t>
            </a:r>
            <a:r>
              <a:rPr sz="1300" spc="-10" dirty="0">
                <a:latin typeface="Arial"/>
                <a:cs typeface="Arial"/>
              </a:rPr>
              <a:t>после стационарного  </a:t>
            </a:r>
            <a:r>
              <a:rPr sz="1300" spc="-15" dirty="0">
                <a:latin typeface="Arial"/>
                <a:cs typeface="Arial"/>
              </a:rPr>
              <a:t>лечения </a:t>
            </a:r>
            <a:r>
              <a:rPr sz="1300" spc="-5" dirty="0">
                <a:latin typeface="Arial"/>
                <a:cs typeface="Arial"/>
              </a:rPr>
              <a:t>с </a:t>
            </a:r>
            <a:r>
              <a:rPr sz="1300" spc="-10" dirty="0">
                <a:latin typeface="Arial"/>
                <a:cs typeface="Arial"/>
              </a:rPr>
              <a:t>острым </a:t>
            </a:r>
            <a:r>
              <a:rPr sz="1300" spc="-5" dirty="0">
                <a:latin typeface="Arial"/>
                <a:cs typeface="Arial"/>
              </a:rPr>
              <a:t>коронарным </a:t>
            </a:r>
            <a:r>
              <a:rPr sz="1300" spc="-10" dirty="0">
                <a:latin typeface="Arial"/>
                <a:cs typeface="Arial"/>
              </a:rPr>
              <a:t>синдромом </a:t>
            </a:r>
            <a:r>
              <a:rPr sz="1300" spc="-5" dirty="0">
                <a:latin typeface="Arial"/>
                <a:cs typeface="Arial"/>
              </a:rPr>
              <a:t>и  </a:t>
            </a:r>
            <a:r>
              <a:rPr sz="1300" spc="-10" dirty="0">
                <a:latin typeface="Arial"/>
                <a:cs typeface="Arial"/>
              </a:rPr>
              <a:t>острым нарушением </a:t>
            </a:r>
            <a:r>
              <a:rPr sz="1300" spc="-15" dirty="0">
                <a:latin typeface="Arial"/>
                <a:cs typeface="Arial"/>
              </a:rPr>
              <a:t>мозгового </a:t>
            </a:r>
            <a:r>
              <a:rPr sz="1300" spc="-10" dirty="0">
                <a:latin typeface="Arial"/>
                <a:cs typeface="Arial"/>
              </a:rPr>
              <a:t>кровообращения,  онкозаболеваниями.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3700" y="1532000"/>
            <a:ext cx="8242300" cy="523875"/>
          </a:xfrm>
          <a:custGeom>
            <a:avLst/>
            <a:gdLst/>
            <a:ahLst/>
            <a:cxnLst/>
            <a:rect l="l" t="t" r="r" b="b"/>
            <a:pathLst>
              <a:path w="8242300" h="523875">
                <a:moveTo>
                  <a:pt x="0" y="523875"/>
                </a:moveTo>
                <a:lnTo>
                  <a:pt x="8242300" y="523875"/>
                </a:lnTo>
                <a:lnTo>
                  <a:pt x="824230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9525">
            <a:solidFill>
              <a:srgbClr val="CCA7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1271" y="1559178"/>
            <a:ext cx="773430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Страховые представители </a:t>
            </a:r>
            <a:r>
              <a:rPr sz="1400" b="1" dirty="0">
                <a:latin typeface="Arial"/>
                <a:cs typeface="Arial"/>
              </a:rPr>
              <a:t>3 </a:t>
            </a:r>
            <a:r>
              <a:rPr sz="1400" b="1" spc="-15" dirty="0">
                <a:latin typeface="Arial"/>
                <a:cs typeface="Arial"/>
              </a:rPr>
              <a:t>уровня обеспечивают </a:t>
            </a:r>
            <a:r>
              <a:rPr sz="1400" b="1" spc="-10" dirty="0">
                <a:latin typeface="Arial"/>
                <a:cs typeface="Arial"/>
              </a:rPr>
              <a:t>работу </a:t>
            </a:r>
            <a:r>
              <a:rPr sz="1400" b="1" dirty="0">
                <a:latin typeface="Arial"/>
                <a:cs typeface="Arial"/>
              </a:rPr>
              <a:t>по </a:t>
            </a:r>
            <a:r>
              <a:rPr sz="1400" b="1" spc="-5" dirty="0">
                <a:latin typeface="Arial"/>
                <a:cs typeface="Arial"/>
              </a:rPr>
              <a:t>проведению </a:t>
            </a:r>
            <a:r>
              <a:rPr sz="1400" b="1" spc="-10" dirty="0">
                <a:latin typeface="Arial"/>
                <a:cs typeface="Arial"/>
              </a:rPr>
              <a:t>анализа</a:t>
            </a:r>
            <a:r>
              <a:rPr sz="1400" b="1" spc="1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баз</a:t>
            </a:r>
            <a:endParaRPr sz="1400">
              <a:latin typeface="Arial"/>
              <a:cs typeface="Arial"/>
            </a:endParaRPr>
          </a:p>
          <a:p>
            <a:pPr marR="4000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данных, </a:t>
            </a:r>
            <a:r>
              <a:rPr sz="1400" b="1" spc="-10" dirty="0">
                <a:latin typeface="Arial"/>
                <a:cs typeface="Arial"/>
              </a:rPr>
              <a:t>сформированных </a:t>
            </a:r>
            <a:r>
              <a:rPr sz="1400" b="1" spc="-15" dirty="0">
                <a:latin typeface="Arial"/>
                <a:cs typeface="Arial"/>
              </a:rPr>
              <a:t>за </a:t>
            </a:r>
            <a:r>
              <a:rPr sz="1400" b="1" spc="-5" dirty="0">
                <a:latin typeface="Arial"/>
                <a:cs typeface="Arial"/>
              </a:rPr>
              <a:t>прошедшие </a:t>
            </a:r>
            <a:r>
              <a:rPr sz="1400" b="1" spc="-15" dirty="0">
                <a:latin typeface="Arial"/>
                <a:cs typeface="Arial"/>
              </a:rPr>
              <a:t>отчетные </a:t>
            </a:r>
            <a:r>
              <a:rPr sz="1400" b="1" spc="-5" dirty="0">
                <a:latin typeface="Arial"/>
                <a:cs typeface="Arial"/>
              </a:rPr>
              <a:t>периоды.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52644" y="2409444"/>
            <a:ext cx="3797807" cy="1400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25617" y="2515870"/>
            <a:ext cx="34556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720" marR="169545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Распределение </a:t>
            </a:r>
            <a:r>
              <a:rPr sz="1200" spc="-5" dirty="0">
                <a:latin typeface="Arial"/>
                <a:cs typeface="Arial"/>
              </a:rPr>
              <a:t>сформированного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целевого  </a:t>
            </a:r>
            <a:r>
              <a:rPr sz="1200" spc="-5" dirty="0">
                <a:latin typeface="Arial"/>
                <a:cs typeface="Arial"/>
              </a:rPr>
              <a:t>сегмента застрахованных лиц </a:t>
            </a:r>
            <a:r>
              <a:rPr sz="1200" dirty="0">
                <a:latin typeface="Arial"/>
                <a:cs typeface="Arial"/>
              </a:rPr>
              <a:t>в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разрезе</a:t>
            </a:r>
            <a:endParaRPr sz="12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медицинских организаций,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которым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они</a:t>
            </a:r>
            <a:endParaRPr sz="12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прикреплены для получения первичной </a:t>
            </a:r>
            <a:r>
              <a:rPr sz="1200" dirty="0">
                <a:latin typeface="Arial"/>
                <a:cs typeface="Arial"/>
              </a:rPr>
              <a:t>медико-  </a:t>
            </a:r>
            <a:r>
              <a:rPr sz="1200" spc="-5" dirty="0">
                <a:latin typeface="Arial"/>
                <a:cs typeface="Arial"/>
              </a:rPr>
              <a:t>санитарной помощи,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своевременная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актуализация </a:t>
            </a:r>
            <a:r>
              <a:rPr sz="1200" spc="-10" dirty="0">
                <a:latin typeface="Arial"/>
                <a:cs typeface="Arial"/>
              </a:rPr>
              <a:t>сведений 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 прикреплении.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52644" y="3965447"/>
            <a:ext cx="3797807" cy="2394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87365" y="4083811"/>
            <a:ext cx="3104515" cy="21113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52069" marR="41275" indent="-40005">
              <a:lnSpc>
                <a:spcPts val="1150"/>
              </a:lnSpc>
              <a:spcBef>
                <a:spcPts val="380"/>
              </a:spcBef>
            </a:pPr>
            <a:r>
              <a:rPr sz="1200" spc="-15" dirty="0">
                <a:latin typeface="Arial"/>
                <a:cs typeface="Arial"/>
              </a:rPr>
              <a:t>Текущий </a:t>
            </a:r>
            <a:r>
              <a:rPr sz="1200" spc="-5" dirty="0">
                <a:latin typeface="Arial"/>
                <a:cs typeface="Arial"/>
              </a:rPr>
              <a:t>контроль объемов </a:t>
            </a:r>
            <a:r>
              <a:rPr sz="1200" spc="-15" dirty="0">
                <a:latin typeface="Arial"/>
                <a:cs typeface="Arial"/>
              </a:rPr>
              <a:t>потребления  </a:t>
            </a:r>
            <a:r>
              <a:rPr sz="1200" spc="-5" dirty="0">
                <a:latin typeface="Arial"/>
                <a:cs typeface="Arial"/>
              </a:rPr>
              <a:t>медицинской </a:t>
            </a:r>
            <a:r>
              <a:rPr sz="1200" dirty="0">
                <a:latin typeface="Arial"/>
                <a:cs typeface="Arial"/>
              </a:rPr>
              <a:t>помощи </a:t>
            </a:r>
            <a:r>
              <a:rPr sz="1200" spc="-5" dirty="0">
                <a:latin typeface="Arial"/>
                <a:cs typeface="Arial"/>
              </a:rPr>
              <a:t>застрахованными  лицами, включенными 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15" dirty="0">
                <a:latin typeface="Arial"/>
                <a:cs typeface="Arial"/>
              </a:rPr>
              <a:t>целевой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сегмент</a:t>
            </a:r>
            <a:endParaRPr sz="1200">
              <a:latin typeface="Arial"/>
              <a:cs typeface="Arial"/>
            </a:endParaRPr>
          </a:p>
          <a:p>
            <a:pPr marL="70485" marR="57785" indent="121920">
              <a:lnSpc>
                <a:spcPts val="1150"/>
              </a:lnSpc>
              <a:spcBef>
                <a:spcPts val="5"/>
              </a:spcBef>
            </a:pPr>
            <a:r>
              <a:rPr sz="1200" spc="-10" dirty="0">
                <a:latin typeface="Arial"/>
                <a:cs typeface="Arial"/>
              </a:rPr>
              <a:t>(частота </a:t>
            </a:r>
            <a:r>
              <a:rPr sz="1200" spc="-5" dirty="0">
                <a:latin typeface="Arial"/>
                <a:cs typeface="Arial"/>
              </a:rPr>
              <a:t>вызовов </a:t>
            </a:r>
            <a:r>
              <a:rPr sz="1200" dirty="0">
                <a:latin typeface="Arial"/>
                <a:cs typeface="Arial"/>
              </a:rPr>
              <a:t>скорой </a:t>
            </a:r>
            <a:r>
              <a:rPr sz="1200" spc="-5" dirty="0">
                <a:latin typeface="Arial"/>
                <a:cs typeface="Arial"/>
              </a:rPr>
              <a:t>медицинской  помощи, посещение </a:t>
            </a:r>
            <a:r>
              <a:rPr sz="1200" spc="-10" dirty="0">
                <a:latin typeface="Arial"/>
                <a:cs typeface="Arial"/>
              </a:rPr>
              <a:t>врача-терапевта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или</a:t>
            </a:r>
            <a:endParaRPr sz="1200">
              <a:latin typeface="Arial"/>
              <a:cs typeface="Arial"/>
            </a:endParaRPr>
          </a:p>
          <a:p>
            <a:pPr marL="489584">
              <a:lnSpc>
                <a:spcPts val="1019"/>
              </a:lnSpc>
            </a:pPr>
            <a:r>
              <a:rPr sz="1200" spc="-5" dirty="0">
                <a:latin typeface="Arial"/>
                <a:cs typeface="Arial"/>
              </a:rPr>
              <a:t>«узкого» специалиста </a:t>
            </a:r>
            <a:r>
              <a:rPr sz="1200" dirty="0">
                <a:latin typeface="Arial"/>
                <a:cs typeface="Arial"/>
              </a:rPr>
              <a:t>в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целях</a:t>
            </a:r>
            <a:endParaRPr sz="1200">
              <a:latin typeface="Arial"/>
              <a:cs typeface="Arial"/>
            </a:endParaRPr>
          </a:p>
          <a:p>
            <a:pPr marL="248920" marR="238125" algn="ctr">
              <a:lnSpc>
                <a:spcPts val="1150"/>
              </a:lnSpc>
              <a:spcBef>
                <a:spcPts val="140"/>
              </a:spcBef>
            </a:pPr>
            <a:r>
              <a:rPr sz="1200" spc="-5" dirty="0">
                <a:latin typeface="Arial"/>
                <a:cs typeface="Arial"/>
              </a:rPr>
              <a:t>динамического </a:t>
            </a:r>
            <a:r>
              <a:rPr sz="1200" spc="-10" dirty="0">
                <a:latin typeface="Arial"/>
                <a:cs typeface="Arial"/>
              </a:rPr>
              <a:t>наблюдения,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частота  </a:t>
            </a:r>
            <a:r>
              <a:rPr sz="1200" spc="-5" dirty="0">
                <a:latin typeface="Arial"/>
                <a:cs typeface="Arial"/>
              </a:rPr>
              <a:t>экстренных госпитализаций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т.д.).,</a:t>
            </a:r>
            <a:endParaRPr sz="1200">
              <a:latin typeface="Arial"/>
              <a:cs typeface="Arial"/>
            </a:endParaRPr>
          </a:p>
          <a:p>
            <a:pPr marL="143510" marR="133985" algn="ctr">
              <a:lnSpc>
                <a:spcPct val="80100"/>
              </a:lnSpc>
              <a:spcBef>
                <a:spcPts val="10"/>
              </a:spcBef>
            </a:pPr>
            <a:r>
              <a:rPr sz="1200" spc="-10" dirty="0">
                <a:latin typeface="Arial"/>
                <a:cs typeface="Arial"/>
              </a:rPr>
              <a:t>определение </a:t>
            </a:r>
            <a:r>
              <a:rPr sz="1200" spc="-5" dirty="0">
                <a:latin typeface="Arial"/>
                <a:cs typeface="Arial"/>
              </a:rPr>
              <a:t>на основании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результатов  </a:t>
            </a:r>
            <a:r>
              <a:rPr sz="1200" spc="-5" dirty="0">
                <a:latin typeface="Arial"/>
                <a:cs typeface="Arial"/>
              </a:rPr>
              <a:t>контроля </a:t>
            </a:r>
            <a:r>
              <a:rPr sz="1200" spc="-10" dirty="0">
                <a:latin typeface="Arial"/>
                <a:cs typeface="Arial"/>
              </a:rPr>
              <a:t>приоритетов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10" dirty="0">
                <a:latin typeface="Arial"/>
                <a:cs typeface="Arial"/>
              </a:rPr>
              <a:t>работе </a:t>
            </a:r>
            <a:r>
              <a:rPr sz="1200" spc="5" dirty="0">
                <a:latin typeface="Arial"/>
                <a:cs typeface="Arial"/>
              </a:rPr>
              <a:t>как </a:t>
            </a:r>
            <a:r>
              <a:rPr sz="1200" dirty="0">
                <a:latin typeface="Arial"/>
                <a:cs typeface="Arial"/>
              </a:rPr>
              <a:t>с  </a:t>
            </a:r>
            <a:r>
              <a:rPr sz="1200" spc="-5" dirty="0">
                <a:latin typeface="Arial"/>
                <a:cs typeface="Arial"/>
              </a:rPr>
              <a:t>застрахованными лицами </a:t>
            </a:r>
            <a:r>
              <a:rPr sz="1200" dirty="0">
                <a:latin typeface="Arial"/>
                <a:cs typeface="Arial"/>
              </a:rPr>
              <a:t>из </a:t>
            </a:r>
            <a:r>
              <a:rPr sz="1200" spc="-15" dirty="0">
                <a:latin typeface="Arial"/>
                <a:cs typeface="Arial"/>
              </a:rPr>
              <a:t>целевого  </a:t>
            </a:r>
            <a:r>
              <a:rPr sz="1200" spc="-5" dirty="0">
                <a:latin typeface="Arial"/>
                <a:cs typeface="Arial"/>
              </a:rPr>
              <a:t>сегмента, так </a:t>
            </a:r>
            <a:r>
              <a:rPr sz="1200" dirty="0">
                <a:latin typeface="Arial"/>
                <a:cs typeface="Arial"/>
              </a:rPr>
              <a:t>и с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конкретными</a:t>
            </a:r>
            <a:endParaRPr sz="1200">
              <a:latin typeface="Arial"/>
              <a:cs typeface="Arial"/>
            </a:endParaRPr>
          </a:p>
          <a:p>
            <a:pPr marL="13970" marR="5080" algn="ctr">
              <a:lnSpc>
                <a:spcPct val="80000"/>
              </a:lnSpc>
            </a:pPr>
            <a:r>
              <a:rPr sz="1200" spc="-5" dirty="0">
                <a:latin typeface="Arial"/>
                <a:cs typeface="Arial"/>
              </a:rPr>
              <a:t>медицинскими организациями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врачами,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к  </a:t>
            </a:r>
            <a:r>
              <a:rPr sz="1200" spc="-5" dirty="0">
                <a:latin typeface="Arial"/>
                <a:cs typeface="Arial"/>
              </a:rPr>
              <a:t>которым они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прикреплены.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00120" y="2187448"/>
            <a:ext cx="2854579" cy="1576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78835" y="2089404"/>
            <a:ext cx="3084576" cy="3764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42203" y="1441703"/>
            <a:ext cx="861060" cy="14432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77255" y="1441703"/>
            <a:ext cx="1016508" cy="14432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040763" y="744728"/>
            <a:ext cx="4425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" dirty="0"/>
              <a:t>РАБОТА </a:t>
            </a:r>
            <a:r>
              <a:rPr sz="2400" dirty="0"/>
              <a:t>С </a:t>
            </a:r>
            <a:r>
              <a:rPr sz="2400" spc="-20" dirty="0"/>
              <a:t>БАЗАМИ</a:t>
            </a:r>
            <a:r>
              <a:rPr sz="2400" spc="15" dirty="0"/>
              <a:t> </a:t>
            </a:r>
            <a:r>
              <a:rPr sz="2400" spc="-10" dirty="0"/>
              <a:t>ДАННЫХ</a:t>
            </a:r>
            <a:endParaRPr sz="2400"/>
          </a:p>
        </p:txBody>
      </p:sp>
      <p:sp>
        <p:nvSpPr>
          <p:cNvPr id="17" name="object 17"/>
          <p:cNvSpPr/>
          <p:nvPr/>
        </p:nvSpPr>
        <p:spPr>
          <a:xfrm>
            <a:off x="393700" y="492125"/>
            <a:ext cx="987425" cy="9874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2136" y="414350"/>
            <a:ext cx="63658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65" dirty="0"/>
              <a:t>РАБОТА </a:t>
            </a:r>
            <a:r>
              <a:rPr sz="2400" dirty="0"/>
              <a:t>С </a:t>
            </a:r>
            <a:r>
              <a:rPr sz="2400" spc="-40" dirty="0"/>
              <a:t>ЗАСТРАХОВАННЫМИ</a:t>
            </a:r>
            <a:r>
              <a:rPr sz="2400" spc="75" dirty="0"/>
              <a:t> </a:t>
            </a:r>
            <a:r>
              <a:rPr sz="2400" dirty="0"/>
              <a:t>ЛИЦАМИ</a:t>
            </a:r>
            <a:endParaRPr sz="2400"/>
          </a:p>
          <a:p>
            <a:pPr algn="ctr">
              <a:lnSpc>
                <a:spcPct val="100000"/>
              </a:lnSpc>
            </a:pPr>
            <a:r>
              <a:rPr sz="2400" spc="-10" dirty="0">
                <a:solidFill>
                  <a:srgbClr val="CCA770"/>
                </a:solidFill>
              </a:rPr>
              <a:t>ВОЗМОЖНЫЕ</a:t>
            </a:r>
            <a:r>
              <a:rPr sz="2400" spc="-5" dirty="0">
                <a:solidFill>
                  <a:srgbClr val="CCA770"/>
                </a:solidFill>
              </a:rPr>
              <a:t> </a:t>
            </a:r>
            <a:r>
              <a:rPr sz="2400" spc="-35" dirty="0">
                <a:solidFill>
                  <a:srgbClr val="CCA770"/>
                </a:solidFill>
              </a:rPr>
              <a:t>НАПРАВЛЕНИЯ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207962" y="304800"/>
            <a:ext cx="1135062" cy="109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1050" y="1535557"/>
            <a:ext cx="692785" cy="942975"/>
          </a:xfrm>
          <a:custGeom>
            <a:avLst/>
            <a:gdLst/>
            <a:ahLst/>
            <a:cxnLst/>
            <a:rect l="l" t="t" r="r" b="b"/>
            <a:pathLst>
              <a:path w="692785" h="942975">
                <a:moveTo>
                  <a:pt x="0" y="0"/>
                </a:moveTo>
                <a:lnTo>
                  <a:pt x="0" y="596391"/>
                </a:lnTo>
                <a:lnTo>
                  <a:pt x="346138" y="942466"/>
                </a:lnTo>
                <a:lnTo>
                  <a:pt x="692277" y="596391"/>
                </a:lnTo>
                <a:lnTo>
                  <a:pt x="692277" y="346201"/>
                </a:lnTo>
                <a:lnTo>
                  <a:pt x="346138" y="346201"/>
                </a:lnTo>
                <a:lnTo>
                  <a:pt x="0" y="0"/>
                </a:lnTo>
                <a:close/>
              </a:path>
              <a:path w="692785" h="942975">
                <a:moveTo>
                  <a:pt x="692277" y="0"/>
                </a:moveTo>
                <a:lnTo>
                  <a:pt x="346138" y="346201"/>
                </a:lnTo>
                <a:lnTo>
                  <a:pt x="692277" y="346201"/>
                </a:lnTo>
                <a:lnTo>
                  <a:pt x="692277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1050" y="1535557"/>
            <a:ext cx="692785" cy="942975"/>
          </a:xfrm>
          <a:custGeom>
            <a:avLst/>
            <a:gdLst/>
            <a:ahLst/>
            <a:cxnLst/>
            <a:rect l="l" t="t" r="r" b="b"/>
            <a:pathLst>
              <a:path w="692785" h="942975">
                <a:moveTo>
                  <a:pt x="692277" y="0"/>
                </a:moveTo>
                <a:lnTo>
                  <a:pt x="692277" y="596391"/>
                </a:lnTo>
                <a:lnTo>
                  <a:pt x="346138" y="942466"/>
                </a:lnTo>
                <a:lnTo>
                  <a:pt x="0" y="596391"/>
                </a:lnTo>
                <a:lnTo>
                  <a:pt x="0" y="0"/>
                </a:lnTo>
                <a:lnTo>
                  <a:pt x="346138" y="346201"/>
                </a:lnTo>
                <a:lnTo>
                  <a:pt x="692277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3605" y="1844801"/>
            <a:ext cx="1460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89685" y="1532000"/>
            <a:ext cx="7992745" cy="609600"/>
          </a:xfrm>
          <a:custGeom>
            <a:avLst/>
            <a:gdLst/>
            <a:ahLst/>
            <a:cxnLst/>
            <a:rect l="l" t="t" r="r" b="b"/>
            <a:pathLst>
              <a:path w="7992745" h="609600">
                <a:moveTo>
                  <a:pt x="7890662" y="0"/>
                </a:moveTo>
                <a:lnTo>
                  <a:pt x="0" y="0"/>
                </a:lnTo>
                <a:lnTo>
                  <a:pt x="0" y="609091"/>
                </a:lnTo>
                <a:lnTo>
                  <a:pt x="7890662" y="609091"/>
                </a:lnTo>
                <a:lnTo>
                  <a:pt x="7930218" y="601112"/>
                </a:lnTo>
                <a:lnTo>
                  <a:pt x="7962512" y="579358"/>
                </a:lnTo>
                <a:lnTo>
                  <a:pt x="7984281" y="547102"/>
                </a:lnTo>
                <a:lnTo>
                  <a:pt x="7992262" y="507619"/>
                </a:lnTo>
                <a:lnTo>
                  <a:pt x="7992262" y="101473"/>
                </a:lnTo>
                <a:lnTo>
                  <a:pt x="7984281" y="61936"/>
                </a:lnTo>
                <a:lnTo>
                  <a:pt x="7962512" y="29686"/>
                </a:lnTo>
                <a:lnTo>
                  <a:pt x="7930218" y="7961"/>
                </a:lnTo>
                <a:lnTo>
                  <a:pt x="789066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9685" y="1532000"/>
            <a:ext cx="7992745" cy="609600"/>
          </a:xfrm>
          <a:custGeom>
            <a:avLst/>
            <a:gdLst/>
            <a:ahLst/>
            <a:cxnLst/>
            <a:rect l="l" t="t" r="r" b="b"/>
            <a:pathLst>
              <a:path w="7992745" h="609600">
                <a:moveTo>
                  <a:pt x="7992262" y="101473"/>
                </a:moveTo>
                <a:lnTo>
                  <a:pt x="7992262" y="507619"/>
                </a:lnTo>
                <a:lnTo>
                  <a:pt x="7984281" y="547102"/>
                </a:lnTo>
                <a:lnTo>
                  <a:pt x="7962512" y="579358"/>
                </a:lnTo>
                <a:lnTo>
                  <a:pt x="7930218" y="601112"/>
                </a:lnTo>
                <a:lnTo>
                  <a:pt x="7890662" y="609091"/>
                </a:lnTo>
                <a:lnTo>
                  <a:pt x="0" y="609091"/>
                </a:lnTo>
                <a:lnTo>
                  <a:pt x="0" y="0"/>
                </a:lnTo>
                <a:lnTo>
                  <a:pt x="7890662" y="0"/>
                </a:lnTo>
                <a:lnTo>
                  <a:pt x="7930218" y="7961"/>
                </a:lnTo>
                <a:lnTo>
                  <a:pt x="7962512" y="29686"/>
                </a:lnTo>
                <a:lnTo>
                  <a:pt x="7984281" y="61936"/>
                </a:lnTo>
                <a:lnTo>
                  <a:pt x="7992262" y="101473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62634" y="1560067"/>
            <a:ext cx="7602220" cy="52387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0" marR="5080" indent="-114300">
              <a:lnSpc>
                <a:spcPts val="1250"/>
              </a:lnSpc>
              <a:spcBef>
                <a:spcPts val="300"/>
              </a:spcBef>
              <a:buChar char="•"/>
              <a:tabLst>
                <a:tab pos="127000" algn="l"/>
              </a:tabLst>
            </a:pPr>
            <a:r>
              <a:rPr sz="1200" spc="-5" dirty="0">
                <a:latin typeface="Arial"/>
                <a:cs typeface="Arial"/>
              </a:rPr>
              <a:t>Информирование застрахованных лиц (ЗЛ), подлежащих диспансерному </a:t>
            </a:r>
            <a:r>
              <a:rPr sz="1200" spc="-10" dirty="0">
                <a:latin typeface="Arial"/>
                <a:cs typeface="Arial"/>
              </a:rPr>
              <a:t>наблюдению, </a:t>
            </a:r>
            <a:r>
              <a:rPr sz="1200" dirty="0">
                <a:latin typeface="Arial"/>
                <a:cs typeface="Arial"/>
              </a:rPr>
              <a:t>о </a:t>
            </a:r>
            <a:r>
              <a:rPr sz="1200" spc="-10" dirty="0">
                <a:latin typeface="Arial"/>
                <a:cs typeface="Arial"/>
              </a:rPr>
              <a:t>необходимости  </a:t>
            </a:r>
            <a:r>
              <a:rPr sz="1200" dirty="0">
                <a:latin typeface="Arial"/>
                <a:cs typeface="Arial"/>
              </a:rPr>
              <a:t>явки к </a:t>
            </a:r>
            <a:r>
              <a:rPr sz="1200" spc="-15" dirty="0">
                <a:latin typeface="Arial"/>
                <a:cs typeface="Arial"/>
              </a:rPr>
              <a:t>врачу-терапевту,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случае </a:t>
            </a:r>
            <a:r>
              <a:rPr sz="1200" dirty="0">
                <a:latin typeface="Arial"/>
                <a:cs typeface="Arial"/>
              </a:rPr>
              <a:t>если по </a:t>
            </a:r>
            <a:r>
              <a:rPr sz="1200" spc="-5" dirty="0">
                <a:latin typeface="Arial"/>
                <a:cs typeface="Arial"/>
              </a:rPr>
              <a:t>данным </a:t>
            </a:r>
            <a:r>
              <a:rPr sz="1200" dirty="0">
                <a:latin typeface="Arial"/>
                <a:cs typeface="Arial"/>
              </a:rPr>
              <a:t>реестра </a:t>
            </a:r>
            <a:r>
              <a:rPr sz="1200" spc="-10" dirty="0">
                <a:latin typeface="Arial"/>
                <a:cs typeface="Arial"/>
              </a:rPr>
              <a:t>счетов </a:t>
            </a:r>
            <a:r>
              <a:rPr sz="1200" spc="-5" dirty="0">
                <a:latin typeface="Arial"/>
                <a:cs typeface="Arial"/>
              </a:rPr>
              <a:t>пациенты не прошли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установленный</a:t>
            </a:r>
            <a:endParaRPr sz="1200">
              <a:latin typeface="Arial"/>
              <a:cs typeface="Arial"/>
            </a:endParaRPr>
          </a:p>
          <a:p>
            <a:pPr marL="127000">
              <a:lnSpc>
                <a:spcPts val="1225"/>
              </a:lnSpc>
            </a:pPr>
            <a:r>
              <a:rPr sz="1200" dirty="0">
                <a:latin typeface="Arial"/>
                <a:cs typeface="Arial"/>
              </a:rPr>
              <a:t>приказами </a:t>
            </a:r>
            <a:r>
              <a:rPr sz="1200" spc="-10" dirty="0">
                <a:latin typeface="Arial"/>
                <a:cs typeface="Arial"/>
              </a:rPr>
              <a:t>Минздрава </a:t>
            </a:r>
            <a:r>
              <a:rPr sz="1200" spc="-5" dirty="0">
                <a:latin typeface="Arial"/>
                <a:cs typeface="Arial"/>
              </a:rPr>
              <a:t>диспансерный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осмотр.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1050" y="2541523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0" y="0"/>
                </a:moveTo>
                <a:lnTo>
                  <a:pt x="0" y="609091"/>
                </a:lnTo>
                <a:lnTo>
                  <a:pt x="328028" y="937133"/>
                </a:lnTo>
                <a:lnTo>
                  <a:pt x="656043" y="609091"/>
                </a:lnTo>
                <a:lnTo>
                  <a:pt x="656043" y="328040"/>
                </a:lnTo>
                <a:lnTo>
                  <a:pt x="328028" y="328040"/>
                </a:lnTo>
                <a:lnTo>
                  <a:pt x="0" y="0"/>
                </a:lnTo>
                <a:close/>
              </a:path>
              <a:path w="656590" h="937260">
                <a:moveTo>
                  <a:pt x="656043" y="0"/>
                </a:moveTo>
                <a:lnTo>
                  <a:pt x="328028" y="328040"/>
                </a:lnTo>
                <a:lnTo>
                  <a:pt x="656043" y="328040"/>
                </a:lnTo>
                <a:lnTo>
                  <a:pt x="656043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1050" y="2541523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656043" y="0"/>
                </a:moveTo>
                <a:lnTo>
                  <a:pt x="656043" y="609091"/>
                </a:lnTo>
                <a:lnTo>
                  <a:pt x="328028" y="937133"/>
                </a:lnTo>
                <a:lnTo>
                  <a:pt x="0" y="609091"/>
                </a:lnTo>
                <a:lnTo>
                  <a:pt x="0" y="0"/>
                </a:lnTo>
                <a:lnTo>
                  <a:pt x="328028" y="328040"/>
                </a:lnTo>
                <a:lnTo>
                  <a:pt x="656043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85317" y="2848101"/>
            <a:ext cx="1460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89825" y="2278633"/>
            <a:ext cx="7975600" cy="941705"/>
          </a:xfrm>
          <a:custGeom>
            <a:avLst/>
            <a:gdLst/>
            <a:ahLst/>
            <a:cxnLst/>
            <a:rect l="l" t="t" r="r" b="b"/>
            <a:pathLst>
              <a:path w="7975600" h="941705">
                <a:moveTo>
                  <a:pt x="7818386" y="0"/>
                </a:moveTo>
                <a:lnTo>
                  <a:pt x="0" y="0"/>
                </a:lnTo>
                <a:lnTo>
                  <a:pt x="0" y="941451"/>
                </a:lnTo>
                <a:lnTo>
                  <a:pt x="7818386" y="941451"/>
                </a:lnTo>
                <a:lnTo>
                  <a:pt x="7867958" y="933454"/>
                </a:lnTo>
                <a:lnTo>
                  <a:pt x="7911013" y="911186"/>
                </a:lnTo>
                <a:lnTo>
                  <a:pt x="7944967" y="877232"/>
                </a:lnTo>
                <a:lnTo>
                  <a:pt x="7967234" y="834177"/>
                </a:lnTo>
                <a:lnTo>
                  <a:pt x="7975231" y="784605"/>
                </a:lnTo>
                <a:lnTo>
                  <a:pt x="7975231" y="156971"/>
                </a:lnTo>
                <a:lnTo>
                  <a:pt x="7967234" y="107387"/>
                </a:lnTo>
                <a:lnTo>
                  <a:pt x="7944967" y="64300"/>
                </a:lnTo>
                <a:lnTo>
                  <a:pt x="7911013" y="30309"/>
                </a:lnTo>
                <a:lnTo>
                  <a:pt x="7867958" y="8010"/>
                </a:lnTo>
                <a:lnTo>
                  <a:pt x="781838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9825" y="2278633"/>
            <a:ext cx="7975600" cy="941705"/>
          </a:xfrm>
          <a:custGeom>
            <a:avLst/>
            <a:gdLst/>
            <a:ahLst/>
            <a:cxnLst/>
            <a:rect l="l" t="t" r="r" b="b"/>
            <a:pathLst>
              <a:path w="7975600" h="941705">
                <a:moveTo>
                  <a:pt x="7975231" y="156971"/>
                </a:moveTo>
                <a:lnTo>
                  <a:pt x="7975231" y="784605"/>
                </a:lnTo>
                <a:lnTo>
                  <a:pt x="7967234" y="834177"/>
                </a:lnTo>
                <a:lnTo>
                  <a:pt x="7944967" y="877232"/>
                </a:lnTo>
                <a:lnTo>
                  <a:pt x="7911013" y="911186"/>
                </a:lnTo>
                <a:lnTo>
                  <a:pt x="7867958" y="933454"/>
                </a:lnTo>
                <a:lnTo>
                  <a:pt x="7818386" y="941451"/>
                </a:lnTo>
                <a:lnTo>
                  <a:pt x="0" y="941451"/>
                </a:lnTo>
                <a:lnTo>
                  <a:pt x="0" y="0"/>
                </a:lnTo>
                <a:lnTo>
                  <a:pt x="7818386" y="0"/>
                </a:lnTo>
                <a:lnTo>
                  <a:pt x="7867958" y="8010"/>
                </a:lnTo>
                <a:lnTo>
                  <a:pt x="7911013" y="30309"/>
                </a:lnTo>
                <a:lnTo>
                  <a:pt x="7944967" y="64300"/>
                </a:lnTo>
                <a:lnTo>
                  <a:pt x="7967234" y="107387"/>
                </a:lnTo>
                <a:lnTo>
                  <a:pt x="7975231" y="156971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62634" y="2394330"/>
            <a:ext cx="7818120" cy="68262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0" marR="5080" indent="-114300">
              <a:lnSpc>
                <a:spcPct val="86200"/>
              </a:lnSpc>
              <a:spcBef>
                <a:spcPts val="295"/>
              </a:spcBef>
              <a:buChar char="•"/>
              <a:tabLst>
                <a:tab pos="127000" algn="l"/>
              </a:tabLst>
            </a:pPr>
            <a:r>
              <a:rPr sz="1200" spc="-10" dirty="0">
                <a:latin typeface="Arial"/>
                <a:cs typeface="Arial"/>
              </a:rPr>
              <a:t>Направление </a:t>
            </a:r>
            <a:r>
              <a:rPr sz="1200" dirty="0">
                <a:latin typeface="Arial"/>
                <a:cs typeface="Arial"/>
              </a:rPr>
              <a:t>списков </a:t>
            </a:r>
            <a:r>
              <a:rPr sz="1200" spc="-5" dirty="0">
                <a:latin typeface="Arial"/>
                <a:cs typeface="Arial"/>
              </a:rPr>
              <a:t>лиц, выписанных </a:t>
            </a:r>
            <a:r>
              <a:rPr sz="1200" dirty="0">
                <a:latin typeface="Arial"/>
                <a:cs typeface="Arial"/>
              </a:rPr>
              <a:t>из </a:t>
            </a:r>
            <a:r>
              <a:rPr sz="1200" spc="-5" dirty="0">
                <a:latin typeface="Arial"/>
                <a:cs typeface="Arial"/>
              </a:rPr>
              <a:t>стационаров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диагнозами острого коронарного </a:t>
            </a:r>
            <a:r>
              <a:rPr sz="1200" dirty="0">
                <a:latin typeface="Arial"/>
                <a:cs typeface="Arial"/>
              </a:rPr>
              <a:t>синдрома,  </a:t>
            </a:r>
            <a:r>
              <a:rPr sz="1200" spc="-5" dirty="0">
                <a:latin typeface="Arial"/>
                <a:cs typeface="Arial"/>
              </a:rPr>
              <a:t>острого </a:t>
            </a:r>
            <a:r>
              <a:rPr sz="1200" spc="-10" dirty="0">
                <a:latin typeface="Arial"/>
                <a:cs typeface="Arial"/>
              </a:rPr>
              <a:t>нарушения мозгового </a:t>
            </a:r>
            <a:r>
              <a:rPr sz="1200" spc="-5" dirty="0">
                <a:latin typeface="Arial"/>
                <a:cs typeface="Arial"/>
              </a:rPr>
              <a:t>кровообращения, онкологических заболеваний </a:t>
            </a:r>
            <a:r>
              <a:rPr sz="1200" dirty="0">
                <a:latin typeface="Arial"/>
                <a:cs typeface="Arial"/>
              </a:rPr>
              <a:t>в МО, к </a:t>
            </a:r>
            <a:r>
              <a:rPr sz="1200" spc="-5" dirty="0">
                <a:latin typeface="Arial"/>
                <a:cs typeface="Arial"/>
              </a:rPr>
              <a:t>которым прикреплены  граждане для </a:t>
            </a:r>
            <a:r>
              <a:rPr sz="1200" spc="-15" dirty="0">
                <a:latin typeface="Arial"/>
                <a:cs typeface="Arial"/>
              </a:rPr>
              <a:t>амбулаторного </a:t>
            </a:r>
            <a:r>
              <a:rPr sz="1200" spc="-10" dirty="0">
                <a:latin typeface="Arial"/>
                <a:cs typeface="Arial"/>
              </a:rPr>
              <a:t>наблюдения,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одновременным информированием </a:t>
            </a:r>
            <a:r>
              <a:rPr sz="1200" spc="-10" dirty="0">
                <a:latin typeface="Arial"/>
                <a:cs typeface="Arial"/>
              </a:rPr>
              <a:t>ЗЛ 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необходимости</a:t>
            </a:r>
            <a:endParaRPr sz="1200">
              <a:latin typeface="Arial"/>
              <a:cs typeface="Arial"/>
            </a:endParaRPr>
          </a:p>
          <a:p>
            <a:pPr marL="127000">
              <a:lnSpc>
                <a:spcPts val="1250"/>
              </a:lnSpc>
            </a:pPr>
            <a:r>
              <a:rPr sz="1200" spc="-5" dirty="0">
                <a:latin typeface="Arial"/>
                <a:cs typeface="Arial"/>
              </a:rPr>
              <a:t>постановки </a:t>
            </a:r>
            <a:r>
              <a:rPr sz="1200" dirty="0">
                <a:latin typeface="Arial"/>
                <a:cs typeface="Arial"/>
              </a:rPr>
              <a:t>их </a:t>
            </a:r>
            <a:r>
              <a:rPr sz="1200" spc="-5" dirty="0">
                <a:latin typeface="Arial"/>
                <a:cs typeface="Arial"/>
              </a:rPr>
              <a:t>на диспансерный </a:t>
            </a:r>
            <a:r>
              <a:rPr sz="1200" spc="-15" dirty="0">
                <a:latin typeface="Arial"/>
                <a:cs typeface="Arial"/>
              </a:rPr>
              <a:t>учет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связи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заболеванием, </a:t>
            </a:r>
            <a:r>
              <a:rPr sz="1200" dirty="0">
                <a:latin typeface="Arial"/>
                <a:cs typeface="Arial"/>
              </a:rPr>
              <a:t>об </a:t>
            </a:r>
            <a:r>
              <a:rPr sz="1200" spc="-10" dirty="0">
                <a:latin typeface="Arial"/>
                <a:cs typeface="Arial"/>
              </a:rPr>
              <a:t>установленной частоте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наблюдения.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1050" y="3502152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0" y="0"/>
                </a:moveTo>
                <a:lnTo>
                  <a:pt x="0" y="609092"/>
                </a:lnTo>
                <a:lnTo>
                  <a:pt x="328028" y="937133"/>
                </a:lnTo>
                <a:lnTo>
                  <a:pt x="656043" y="609092"/>
                </a:lnTo>
                <a:lnTo>
                  <a:pt x="656043" y="327914"/>
                </a:lnTo>
                <a:lnTo>
                  <a:pt x="328028" y="327914"/>
                </a:lnTo>
                <a:lnTo>
                  <a:pt x="0" y="0"/>
                </a:lnTo>
                <a:close/>
              </a:path>
              <a:path w="656590" h="937260">
                <a:moveTo>
                  <a:pt x="656043" y="0"/>
                </a:moveTo>
                <a:lnTo>
                  <a:pt x="328028" y="327914"/>
                </a:lnTo>
                <a:lnTo>
                  <a:pt x="656043" y="327914"/>
                </a:lnTo>
                <a:lnTo>
                  <a:pt x="656043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1050" y="3502152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656043" y="0"/>
                </a:moveTo>
                <a:lnTo>
                  <a:pt x="656043" y="609092"/>
                </a:lnTo>
                <a:lnTo>
                  <a:pt x="328028" y="937133"/>
                </a:lnTo>
                <a:lnTo>
                  <a:pt x="0" y="609092"/>
                </a:lnTo>
                <a:lnTo>
                  <a:pt x="0" y="0"/>
                </a:lnTo>
                <a:lnTo>
                  <a:pt x="328028" y="327914"/>
                </a:lnTo>
                <a:lnTo>
                  <a:pt x="656043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85317" y="3809238"/>
            <a:ext cx="14605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87094" y="3376040"/>
            <a:ext cx="7961630" cy="861694"/>
          </a:xfrm>
          <a:custGeom>
            <a:avLst/>
            <a:gdLst/>
            <a:ahLst/>
            <a:cxnLst/>
            <a:rect l="l" t="t" r="r" b="b"/>
            <a:pathLst>
              <a:path w="7961630" h="861695">
                <a:moveTo>
                  <a:pt x="7817561" y="0"/>
                </a:moveTo>
                <a:lnTo>
                  <a:pt x="0" y="0"/>
                </a:lnTo>
                <a:lnTo>
                  <a:pt x="0" y="861314"/>
                </a:lnTo>
                <a:lnTo>
                  <a:pt x="7817561" y="861314"/>
                </a:lnTo>
                <a:lnTo>
                  <a:pt x="7862979" y="853996"/>
                </a:lnTo>
                <a:lnTo>
                  <a:pt x="7902411" y="833621"/>
                </a:lnTo>
                <a:lnTo>
                  <a:pt x="7933497" y="802554"/>
                </a:lnTo>
                <a:lnTo>
                  <a:pt x="7953879" y="763160"/>
                </a:lnTo>
                <a:lnTo>
                  <a:pt x="7961198" y="717804"/>
                </a:lnTo>
                <a:lnTo>
                  <a:pt x="7961198" y="143510"/>
                </a:lnTo>
                <a:lnTo>
                  <a:pt x="7953879" y="98153"/>
                </a:lnTo>
                <a:lnTo>
                  <a:pt x="7933497" y="58759"/>
                </a:lnTo>
                <a:lnTo>
                  <a:pt x="7902411" y="27692"/>
                </a:lnTo>
                <a:lnTo>
                  <a:pt x="7862979" y="7317"/>
                </a:lnTo>
                <a:lnTo>
                  <a:pt x="781756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87094" y="3376040"/>
            <a:ext cx="7961630" cy="861694"/>
          </a:xfrm>
          <a:custGeom>
            <a:avLst/>
            <a:gdLst/>
            <a:ahLst/>
            <a:cxnLst/>
            <a:rect l="l" t="t" r="r" b="b"/>
            <a:pathLst>
              <a:path w="7961630" h="861695">
                <a:moveTo>
                  <a:pt x="7961198" y="143510"/>
                </a:moveTo>
                <a:lnTo>
                  <a:pt x="7961198" y="717804"/>
                </a:lnTo>
                <a:lnTo>
                  <a:pt x="7953879" y="763160"/>
                </a:lnTo>
                <a:lnTo>
                  <a:pt x="7933497" y="802554"/>
                </a:lnTo>
                <a:lnTo>
                  <a:pt x="7902411" y="833621"/>
                </a:lnTo>
                <a:lnTo>
                  <a:pt x="7862979" y="853996"/>
                </a:lnTo>
                <a:lnTo>
                  <a:pt x="7817561" y="861314"/>
                </a:lnTo>
                <a:lnTo>
                  <a:pt x="0" y="861314"/>
                </a:lnTo>
                <a:lnTo>
                  <a:pt x="0" y="0"/>
                </a:lnTo>
                <a:lnTo>
                  <a:pt x="7817561" y="0"/>
                </a:lnTo>
                <a:lnTo>
                  <a:pt x="7862979" y="7317"/>
                </a:lnTo>
                <a:lnTo>
                  <a:pt x="7902411" y="27692"/>
                </a:lnTo>
                <a:lnTo>
                  <a:pt x="7933497" y="58759"/>
                </a:lnTo>
                <a:lnTo>
                  <a:pt x="7953879" y="98153"/>
                </a:lnTo>
                <a:lnTo>
                  <a:pt x="7961198" y="14351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1050" y="4451477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0" y="0"/>
                </a:moveTo>
                <a:lnTo>
                  <a:pt x="0" y="609219"/>
                </a:lnTo>
                <a:lnTo>
                  <a:pt x="328028" y="937260"/>
                </a:lnTo>
                <a:lnTo>
                  <a:pt x="656043" y="609219"/>
                </a:lnTo>
                <a:lnTo>
                  <a:pt x="656043" y="328041"/>
                </a:lnTo>
                <a:lnTo>
                  <a:pt x="328028" y="328041"/>
                </a:lnTo>
                <a:lnTo>
                  <a:pt x="0" y="0"/>
                </a:lnTo>
                <a:close/>
              </a:path>
              <a:path w="656590" h="937260">
                <a:moveTo>
                  <a:pt x="656043" y="0"/>
                </a:moveTo>
                <a:lnTo>
                  <a:pt x="328028" y="328041"/>
                </a:lnTo>
                <a:lnTo>
                  <a:pt x="656043" y="328041"/>
                </a:lnTo>
                <a:lnTo>
                  <a:pt x="656043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1050" y="4451477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656043" y="0"/>
                </a:moveTo>
                <a:lnTo>
                  <a:pt x="656043" y="609219"/>
                </a:lnTo>
                <a:lnTo>
                  <a:pt x="328028" y="937260"/>
                </a:lnTo>
                <a:lnTo>
                  <a:pt x="0" y="609219"/>
                </a:lnTo>
                <a:lnTo>
                  <a:pt x="0" y="0"/>
                </a:lnTo>
                <a:lnTo>
                  <a:pt x="328028" y="328041"/>
                </a:lnTo>
                <a:lnTo>
                  <a:pt x="656043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5317" y="4758638"/>
            <a:ext cx="14605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87094" y="4336541"/>
            <a:ext cx="7961630" cy="839469"/>
          </a:xfrm>
          <a:custGeom>
            <a:avLst/>
            <a:gdLst/>
            <a:ahLst/>
            <a:cxnLst/>
            <a:rect l="l" t="t" r="r" b="b"/>
            <a:pathLst>
              <a:path w="7961630" h="839470">
                <a:moveTo>
                  <a:pt x="7821371" y="0"/>
                </a:moveTo>
                <a:lnTo>
                  <a:pt x="0" y="0"/>
                </a:lnTo>
                <a:lnTo>
                  <a:pt x="0" y="839088"/>
                </a:lnTo>
                <a:lnTo>
                  <a:pt x="7821371" y="839088"/>
                </a:lnTo>
                <a:lnTo>
                  <a:pt x="7865564" y="831959"/>
                </a:lnTo>
                <a:lnTo>
                  <a:pt x="7903947" y="812108"/>
                </a:lnTo>
                <a:lnTo>
                  <a:pt x="7934217" y="781838"/>
                </a:lnTo>
                <a:lnTo>
                  <a:pt x="7954068" y="743454"/>
                </a:lnTo>
                <a:lnTo>
                  <a:pt x="7961198" y="699261"/>
                </a:lnTo>
                <a:lnTo>
                  <a:pt x="7961198" y="139953"/>
                </a:lnTo>
                <a:lnTo>
                  <a:pt x="7954068" y="95699"/>
                </a:lnTo>
                <a:lnTo>
                  <a:pt x="7934217" y="57278"/>
                </a:lnTo>
                <a:lnTo>
                  <a:pt x="7903947" y="26989"/>
                </a:lnTo>
                <a:lnTo>
                  <a:pt x="7865564" y="7130"/>
                </a:lnTo>
                <a:lnTo>
                  <a:pt x="782137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87094" y="4336541"/>
            <a:ext cx="7961630" cy="839469"/>
          </a:xfrm>
          <a:custGeom>
            <a:avLst/>
            <a:gdLst/>
            <a:ahLst/>
            <a:cxnLst/>
            <a:rect l="l" t="t" r="r" b="b"/>
            <a:pathLst>
              <a:path w="7961630" h="839470">
                <a:moveTo>
                  <a:pt x="7961198" y="139953"/>
                </a:moveTo>
                <a:lnTo>
                  <a:pt x="7961198" y="699261"/>
                </a:lnTo>
                <a:lnTo>
                  <a:pt x="7954068" y="743454"/>
                </a:lnTo>
                <a:lnTo>
                  <a:pt x="7934217" y="781838"/>
                </a:lnTo>
                <a:lnTo>
                  <a:pt x="7903947" y="812108"/>
                </a:lnTo>
                <a:lnTo>
                  <a:pt x="7865564" y="831959"/>
                </a:lnTo>
                <a:lnTo>
                  <a:pt x="7821371" y="839088"/>
                </a:lnTo>
                <a:lnTo>
                  <a:pt x="0" y="839088"/>
                </a:lnTo>
                <a:lnTo>
                  <a:pt x="0" y="0"/>
                </a:lnTo>
                <a:lnTo>
                  <a:pt x="7821371" y="0"/>
                </a:lnTo>
                <a:lnTo>
                  <a:pt x="7865564" y="7130"/>
                </a:lnTo>
                <a:lnTo>
                  <a:pt x="7903947" y="26989"/>
                </a:lnTo>
                <a:lnTo>
                  <a:pt x="7934217" y="57278"/>
                </a:lnTo>
                <a:lnTo>
                  <a:pt x="7954068" y="95699"/>
                </a:lnTo>
                <a:lnTo>
                  <a:pt x="7961198" y="139953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617220" marR="5080" indent="-114300">
              <a:lnSpc>
                <a:spcPct val="86200"/>
              </a:lnSpc>
              <a:spcBef>
                <a:spcPts val="295"/>
              </a:spcBef>
              <a:buChar char="•"/>
              <a:tabLst>
                <a:tab pos="617220" algn="l"/>
              </a:tabLst>
            </a:pPr>
            <a:r>
              <a:rPr spc="-5" dirty="0"/>
              <a:t>Мониторинг случаев обращений лиц, подлежащих </a:t>
            </a:r>
            <a:r>
              <a:rPr dirty="0"/>
              <a:t>динамическому </a:t>
            </a:r>
            <a:r>
              <a:rPr spc="-10" dirty="0"/>
              <a:t>наблюдению, </a:t>
            </a:r>
            <a:r>
              <a:rPr spc="-5" dirty="0"/>
              <a:t>на </a:t>
            </a:r>
            <a:r>
              <a:rPr spc="-10" dirty="0"/>
              <a:t>предмет повторных  </a:t>
            </a:r>
            <a:r>
              <a:rPr spc="-5" dirty="0"/>
              <a:t>вызовов </a:t>
            </a:r>
            <a:r>
              <a:rPr dirty="0"/>
              <a:t>скорой </a:t>
            </a:r>
            <a:r>
              <a:rPr spc="-5" dirty="0"/>
              <a:t>медицинской помощи </a:t>
            </a:r>
            <a:r>
              <a:rPr dirty="0"/>
              <a:t>по </a:t>
            </a:r>
            <a:r>
              <a:rPr spc="-5" dirty="0"/>
              <a:t>одному </a:t>
            </a:r>
            <a:r>
              <a:rPr dirty="0"/>
              <a:t>и тому же </a:t>
            </a:r>
            <a:r>
              <a:rPr spc="-5" dirty="0"/>
              <a:t>заболеванию </a:t>
            </a:r>
            <a:r>
              <a:rPr dirty="0"/>
              <a:t>в </a:t>
            </a:r>
            <a:r>
              <a:rPr spc="-10" dirty="0"/>
              <a:t>течение определенного  </a:t>
            </a:r>
            <a:r>
              <a:rPr spc="-5" dirty="0"/>
              <a:t>короткого периода времени, </a:t>
            </a:r>
            <a:r>
              <a:rPr spc="-15" dirty="0"/>
              <a:t>выход </a:t>
            </a:r>
            <a:r>
              <a:rPr spc="-5" dirty="0"/>
              <a:t>на индивидуальный </a:t>
            </a:r>
            <a:r>
              <a:rPr dirty="0"/>
              <a:t>контакт с </a:t>
            </a:r>
            <a:r>
              <a:rPr spc="-5" dirty="0"/>
              <a:t>ними </a:t>
            </a:r>
            <a:r>
              <a:rPr dirty="0"/>
              <a:t>в </a:t>
            </a:r>
            <a:r>
              <a:rPr spc="-15" dirty="0"/>
              <a:t>целях </a:t>
            </a:r>
            <a:r>
              <a:rPr spc="-10" dirty="0"/>
              <a:t>уточнения </a:t>
            </a:r>
            <a:r>
              <a:rPr spc="-5" dirty="0"/>
              <a:t>ситуации</a:t>
            </a:r>
            <a:r>
              <a:rPr spc="50" dirty="0"/>
              <a:t> </a:t>
            </a:r>
            <a:r>
              <a:rPr dirty="0"/>
              <a:t>и</a:t>
            </a:r>
          </a:p>
          <a:p>
            <a:pPr marL="617220" marR="398780">
              <a:lnSpc>
                <a:spcPts val="1250"/>
              </a:lnSpc>
              <a:spcBef>
                <a:spcPts val="10"/>
              </a:spcBef>
            </a:pPr>
            <a:r>
              <a:rPr spc="-5" dirty="0"/>
              <a:t>побуждения обращения </a:t>
            </a:r>
            <a:r>
              <a:rPr dirty="0"/>
              <a:t>к </a:t>
            </a:r>
            <a:r>
              <a:rPr spc="-5" dirty="0"/>
              <a:t>участковому </a:t>
            </a:r>
            <a:r>
              <a:rPr spc="-30" dirty="0"/>
              <a:t>врачу. </a:t>
            </a:r>
            <a:r>
              <a:rPr spc="-5" dirty="0"/>
              <a:t>Последующий отбор таких случаев на тематические  экспертизы </a:t>
            </a:r>
            <a:r>
              <a:rPr dirty="0"/>
              <a:t>с </a:t>
            </a:r>
            <a:r>
              <a:rPr spc="-15" dirty="0"/>
              <a:t>целью </a:t>
            </a:r>
            <a:r>
              <a:rPr spc="-5" dirty="0"/>
              <a:t>оценки КМП </a:t>
            </a:r>
            <a:r>
              <a:rPr spc="5" dirty="0"/>
              <a:t>как </a:t>
            </a:r>
            <a:r>
              <a:rPr spc="-5" dirty="0"/>
              <a:t>на </a:t>
            </a:r>
            <a:r>
              <a:rPr spc="-10" dirty="0"/>
              <a:t>этапе </a:t>
            </a:r>
            <a:r>
              <a:rPr dirty="0"/>
              <a:t>оказания </a:t>
            </a:r>
            <a:r>
              <a:rPr spc="-5" dirty="0"/>
              <a:t>СМП, так </a:t>
            </a:r>
            <a:r>
              <a:rPr dirty="0"/>
              <a:t>и в </a:t>
            </a:r>
            <a:r>
              <a:rPr spc="-15" dirty="0"/>
              <a:t>амбулаторном</a:t>
            </a:r>
            <a:r>
              <a:rPr spc="-35" dirty="0"/>
              <a:t> </a:t>
            </a:r>
            <a:r>
              <a:rPr spc="-10" dirty="0"/>
              <a:t>звене.</a:t>
            </a:r>
          </a:p>
          <a:p>
            <a:pPr marL="490220"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617220" marR="560070" indent="-114300">
              <a:lnSpc>
                <a:spcPts val="1250"/>
              </a:lnSpc>
              <a:buChar char="•"/>
              <a:tabLst>
                <a:tab pos="617220" algn="l"/>
              </a:tabLst>
            </a:pPr>
            <a:r>
              <a:rPr spc="-5" dirty="0"/>
              <a:t>Мониторинг случаев госпитализаций </a:t>
            </a:r>
            <a:r>
              <a:rPr dirty="0"/>
              <a:t>по </a:t>
            </a:r>
            <a:r>
              <a:rPr spc="-5" dirty="0"/>
              <a:t>экстренным </a:t>
            </a:r>
            <a:r>
              <a:rPr dirty="0"/>
              <a:t>показаниям в </a:t>
            </a:r>
            <a:r>
              <a:rPr spc="-10" dirty="0"/>
              <a:t>тех </a:t>
            </a:r>
            <a:r>
              <a:rPr spc="-5" dirty="0"/>
              <a:t>субъектах РФ, </a:t>
            </a:r>
            <a:r>
              <a:rPr dirty="0"/>
              <a:t>в </a:t>
            </a:r>
            <a:r>
              <a:rPr spc="-5" dirty="0"/>
              <a:t>которых  </a:t>
            </a:r>
            <a:r>
              <a:rPr spc="-10" dirty="0"/>
              <a:t>соответствующее поле </a:t>
            </a:r>
            <a:r>
              <a:rPr dirty="0"/>
              <a:t>в реестрах </a:t>
            </a:r>
            <a:r>
              <a:rPr spc="-10" dirty="0"/>
              <a:t>счетов заполняется </a:t>
            </a:r>
            <a:r>
              <a:rPr spc="-5" dirty="0"/>
              <a:t>МО </a:t>
            </a:r>
            <a:r>
              <a:rPr dirty="0"/>
              <a:t>в </a:t>
            </a:r>
            <a:r>
              <a:rPr spc="-10" dirty="0"/>
              <a:t>обязательном </a:t>
            </a:r>
            <a:r>
              <a:rPr spc="-5" dirty="0"/>
              <a:t>порядке, </a:t>
            </a:r>
            <a:r>
              <a:rPr spc="-15" dirty="0"/>
              <a:t>выход</a:t>
            </a:r>
            <a:r>
              <a:rPr spc="-60" dirty="0"/>
              <a:t> </a:t>
            </a:r>
            <a:r>
              <a:rPr spc="-5" dirty="0"/>
              <a:t>на</a:t>
            </a:r>
          </a:p>
          <a:p>
            <a:pPr marL="617220">
              <a:lnSpc>
                <a:spcPts val="1130"/>
              </a:lnSpc>
            </a:pPr>
            <a:r>
              <a:rPr spc="-5" dirty="0"/>
              <a:t>индивидуальный </a:t>
            </a:r>
            <a:r>
              <a:rPr dirty="0"/>
              <a:t>контакт с </a:t>
            </a:r>
            <a:r>
              <a:rPr spc="-5" dirty="0"/>
              <a:t>ними </a:t>
            </a:r>
            <a:r>
              <a:rPr dirty="0"/>
              <a:t>в </a:t>
            </a:r>
            <a:r>
              <a:rPr spc="-15" dirty="0"/>
              <a:t>целях </a:t>
            </a:r>
            <a:r>
              <a:rPr spc="-10" dirty="0"/>
              <a:t>уточнения </a:t>
            </a:r>
            <a:r>
              <a:rPr spc="-5" dirty="0"/>
              <a:t>ситуации, проведение последующих</a:t>
            </a:r>
            <a:r>
              <a:rPr spc="50" dirty="0"/>
              <a:t> </a:t>
            </a:r>
            <a:r>
              <a:rPr spc="-5" dirty="0"/>
              <a:t>экспертных</a:t>
            </a:r>
          </a:p>
          <a:p>
            <a:pPr marL="617220" marR="21590">
              <a:lnSpc>
                <a:spcPts val="1250"/>
              </a:lnSpc>
              <a:spcBef>
                <a:spcPts val="105"/>
              </a:spcBef>
            </a:pPr>
            <a:r>
              <a:rPr dirty="0"/>
              <a:t>мероприятий в </a:t>
            </a:r>
            <a:r>
              <a:rPr spc="-5" dirty="0"/>
              <a:t>отношении </a:t>
            </a:r>
            <a:r>
              <a:rPr spc="-10" dirty="0"/>
              <a:t>амбулаторно-поликлинического </a:t>
            </a:r>
            <a:r>
              <a:rPr spc="-5" dirty="0"/>
              <a:t>звена </a:t>
            </a:r>
            <a:r>
              <a:rPr dirty="0"/>
              <a:t>с высокими </a:t>
            </a:r>
            <a:r>
              <a:rPr spc="-5" dirty="0"/>
              <a:t>показателями экстренных  госпитализаций.</a:t>
            </a:r>
          </a:p>
        </p:txBody>
      </p:sp>
      <p:sp>
        <p:nvSpPr>
          <p:cNvPr id="27" name="object 27"/>
          <p:cNvSpPr/>
          <p:nvPr/>
        </p:nvSpPr>
        <p:spPr>
          <a:xfrm>
            <a:off x="331050" y="5479796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0" y="0"/>
                </a:moveTo>
                <a:lnTo>
                  <a:pt x="0" y="609206"/>
                </a:lnTo>
                <a:lnTo>
                  <a:pt x="328028" y="937221"/>
                </a:lnTo>
                <a:lnTo>
                  <a:pt x="656043" y="609206"/>
                </a:lnTo>
                <a:lnTo>
                  <a:pt x="656043" y="328040"/>
                </a:lnTo>
                <a:lnTo>
                  <a:pt x="328028" y="328040"/>
                </a:lnTo>
                <a:lnTo>
                  <a:pt x="0" y="0"/>
                </a:lnTo>
                <a:close/>
              </a:path>
              <a:path w="656590" h="937260">
                <a:moveTo>
                  <a:pt x="656043" y="0"/>
                </a:moveTo>
                <a:lnTo>
                  <a:pt x="328028" y="328040"/>
                </a:lnTo>
                <a:lnTo>
                  <a:pt x="656043" y="328040"/>
                </a:lnTo>
                <a:lnTo>
                  <a:pt x="656043" y="0"/>
                </a:lnTo>
                <a:close/>
              </a:path>
            </a:pathLst>
          </a:custGeom>
          <a:solidFill>
            <a:srgbClr val="9E0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1050" y="5479796"/>
            <a:ext cx="656590" cy="937260"/>
          </a:xfrm>
          <a:custGeom>
            <a:avLst/>
            <a:gdLst/>
            <a:ahLst/>
            <a:cxnLst/>
            <a:rect l="l" t="t" r="r" b="b"/>
            <a:pathLst>
              <a:path w="656590" h="937260">
                <a:moveTo>
                  <a:pt x="656043" y="0"/>
                </a:moveTo>
                <a:lnTo>
                  <a:pt x="656043" y="609206"/>
                </a:lnTo>
                <a:lnTo>
                  <a:pt x="328028" y="937221"/>
                </a:lnTo>
                <a:lnTo>
                  <a:pt x="0" y="609206"/>
                </a:lnTo>
                <a:lnTo>
                  <a:pt x="0" y="0"/>
                </a:lnTo>
                <a:lnTo>
                  <a:pt x="328028" y="328040"/>
                </a:lnTo>
                <a:lnTo>
                  <a:pt x="656043" y="0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85317" y="5787339"/>
            <a:ext cx="14605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87094" y="5285994"/>
            <a:ext cx="7961630" cy="996950"/>
          </a:xfrm>
          <a:custGeom>
            <a:avLst/>
            <a:gdLst/>
            <a:ahLst/>
            <a:cxnLst/>
            <a:rect l="l" t="t" r="r" b="b"/>
            <a:pathLst>
              <a:path w="7961630" h="996950">
                <a:moveTo>
                  <a:pt x="7795082" y="0"/>
                </a:moveTo>
                <a:lnTo>
                  <a:pt x="0" y="0"/>
                </a:lnTo>
                <a:lnTo>
                  <a:pt x="0" y="996772"/>
                </a:lnTo>
                <a:lnTo>
                  <a:pt x="7795082" y="996772"/>
                </a:lnTo>
                <a:lnTo>
                  <a:pt x="7839225" y="990837"/>
                </a:lnTo>
                <a:lnTo>
                  <a:pt x="7878902" y="974089"/>
                </a:lnTo>
                <a:lnTo>
                  <a:pt x="7912525" y="948112"/>
                </a:lnTo>
                <a:lnTo>
                  <a:pt x="7938507" y="914489"/>
                </a:lnTo>
                <a:lnTo>
                  <a:pt x="7955260" y="874805"/>
                </a:lnTo>
                <a:lnTo>
                  <a:pt x="7961198" y="830643"/>
                </a:lnTo>
                <a:lnTo>
                  <a:pt x="7961198" y="166115"/>
                </a:lnTo>
                <a:lnTo>
                  <a:pt x="7955260" y="121972"/>
                </a:lnTo>
                <a:lnTo>
                  <a:pt x="7938507" y="82295"/>
                </a:lnTo>
                <a:lnTo>
                  <a:pt x="7912525" y="48672"/>
                </a:lnTo>
                <a:lnTo>
                  <a:pt x="7878902" y="22690"/>
                </a:lnTo>
                <a:lnTo>
                  <a:pt x="7839225" y="5937"/>
                </a:lnTo>
                <a:lnTo>
                  <a:pt x="779508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094" y="5285994"/>
            <a:ext cx="7961630" cy="996950"/>
          </a:xfrm>
          <a:custGeom>
            <a:avLst/>
            <a:gdLst/>
            <a:ahLst/>
            <a:cxnLst/>
            <a:rect l="l" t="t" r="r" b="b"/>
            <a:pathLst>
              <a:path w="7961630" h="996950">
                <a:moveTo>
                  <a:pt x="7961198" y="166115"/>
                </a:moveTo>
                <a:lnTo>
                  <a:pt x="7961198" y="830643"/>
                </a:lnTo>
                <a:lnTo>
                  <a:pt x="7955260" y="874805"/>
                </a:lnTo>
                <a:lnTo>
                  <a:pt x="7938507" y="914489"/>
                </a:lnTo>
                <a:lnTo>
                  <a:pt x="7912525" y="948112"/>
                </a:lnTo>
                <a:lnTo>
                  <a:pt x="7878902" y="974089"/>
                </a:lnTo>
                <a:lnTo>
                  <a:pt x="7839225" y="990837"/>
                </a:lnTo>
                <a:lnTo>
                  <a:pt x="7795082" y="996772"/>
                </a:lnTo>
                <a:lnTo>
                  <a:pt x="0" y="996772"/>
                </a:lnTo>
                <a:lnTo>
                  <a:pt x="0" y="0"/>
                </a:lnTo>
                <a:lnTo>
                  <a:pt x="7795082" y="0"/>
                </a:lnTo>
                <a:lnTo>
                  <a:pt x="7839225" y="5937"/>
                </a:lnTo>
                <a:lnTo>
                  <a:pt x="7878902" y="22690"/>
                </a:lnTo>
                <a:lnTo>
                  <a:pt x="7912525" y="48672"/>
                </a:lnTo>
                <a:lnTo>
                  <a:pt x="7938507" y="82295"/>
                </a:lnTo>
                <a:lnTo>
                  <a:pt x="7955260" y="121972"/>
                </a:lnTo>
                <a:lnTo>
                  <a:pt x="7961198" y="166115"/>
                </a:lnTo>
                <a:close/>
              </a:path>
            </a:pathLst>
          </a:custGeom>
          <a:ln w="19050">
            <a:solidFill>
              <a:srgbClr val="9E09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059891" y="5484367"/>
            <a:ext cx="7184390" cy="681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lnSpc>
                <a:spcPts val="1340"/>
              </a:lnSpc>
              <a:spcBef>
                <a:spcPts val="100"/>
              </a:spcBef>
              <a:buChar char="•"/>
              <a:tabLst>
                <a:tab pos="127000" algn="l"/>
              </a:tabLst>
            </a:pPr>
            <a:r>
              <a:rPr sz="1200" spc="-5" dirty="0">
                <a:latin typeface="Arial"/>
                <a:cs typeface="Arial"/>
              </a:rPr>
              <a:t>Информирование граждан, </a:t>
            </a:r>
            <a:r>
              <a:rPr sz="1200" dirty="0">
                <a:latin typeface="Arial"/>
                <a:cs typeface="Arial"/>
              </a:rPr>
              <a:t>имеющих II </a:t>
            </a:r>
            <a:r>
              <a:rPr sz="1200" spc="-10" dirty="0">
                <a:latin typeface="Arial"/>
                <a:cs typeface="Arial"/>
              </a:rPr>
              <a:t>группу </a:t>
            </a:r>
            <a:r>
              <a:rPr sz="1200" spc="-5" dirty="0">
                <a:latin typeface="Arial"/>
                <a:cs typeface="Arial"/>
              </a:rPr>
              <a:t>здоровья, </a:t>
            </a:r>
            <a:r>
              <a:rPr sz="1200" dirty="0">
                <a:latin typeface="Arial"/>
                <a:cs typeface="Arial"/>
              </a:rPr>
              <a:t>о графике </a:t>
            </a:r>
            <a:r>
              <a:rPr sz="1200" spc="-10" dirty="0">
                <a:latin typeface="Arial"/>
                <a:cs typeface="Arial"/>
              </a:rPr>
              <a:t>работе </a:t>
            </a:r>
            <a:r>
              <a:rPr sz="1200" spc="-5" dirty="0">
                <a:latin typeface="Arial"/>
                <a:cs typeface="Arial"/>
              </a:rPr>
              <a:t>Школ здоровья </a:t>
            </a:r>
            <a:r>
              <a:rPr sz="1200" dirty="0">
                <a:latin typeface="Arial"/>
                <a:cs typeface="Arial"/>
              </a:rPr>
              <a:t>в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целях</a:t>
            </a:r>
            <a:endParaRPr sz="1200">
              <a:latin typeface="Arial"/>
              <a:cs typeface="Arial"/>
            </a:endParaRPr>
          </a:p>
          <a:p>
            <a:pPr marL="127000" marR="468630" algn="just">
              <a:lnSpc>
                <a:spcPct val="86300"/>
              </a:lnSpc>
              <a:spcBef>
                <a:spcPts val="95"/>
              </a:spcBef>
            </a:pPr>
            <a:r>
              <a:rPr sz="1200" spc="-5" dirty="0">
                <a:latin typeface="Arial"/>
                <a:cs typeface="Arial"/>
              </a:rPr>
              <a:t>побуждения </a:t>
            </a:r>
            <a:r>
              <a:rPr sz="1200" dirty="0">
                <a:latin typeface="Arial"/>
                <a:cs typeface="Arial"/>
              </a:rPr>
              <a:t>их к </a:t>
            </a:r>
            <a:r>
              <a:rPr sz="1200" spc="-5" dirty="0">
                <a:latin typeface="Arial"/>
                <a:cs typeface="Arial"/>
              </a:rPr>
              <a:t>здоровому образу жизни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формирования,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случае развития заболевания,  приверженности </a:t>
            </a:r>
            <a:r>
              <a:rPr sz="1200" spc="-10" dirty="0">
                <a:latin typeface="Arial"/>
                <a:cs typeface="Arial"/>
              </a:rPr>
              <a:t>лечению </a:t>
            </a:r>
            <a:r>
              <a:rPr sz="1200" b="1" spc="-5" dirty="0">
                <a:latin typeface="Arial"/>
                <a:cs typeface="Arial"/>
              </a:rPr>
              <a:t>при </a:t>
            </a:r>
            <a:r>
              <a:rPr sz="1200" b="1" spc="-15" dirty="0">
                <a:latin typeface="Arial"/>
                <a:cs typeface="Arial"/>
              </a:rPr>
              <a:t>условии </a:t>
            </a:r>
            <a:r>
              <a:rPr sz="1200" b="1" spc="-10" dirty="0">
                <a:latin typeface="Arial"/>
                <a:cs typeface="Arial"/>
              </a:rPr>
              <a:t>необходимого взаимодействия </a:t>
            </a:r>
            <a:r>
              <a:rPr sz="1200" b="1" dirty="0">
                <a:latin typeface="Arial"/>
                <a:cs typeface="Arial"/>
              </a:rPr>
              <a:t>с </a:t>
            </a:r>
            <a:r>
              <a:rPr sz="1200" b="1" spc="-10" dirty="0">
                <a:latin typeface="Arial"/>
                <a:cs typeface="Arial"/>
              </a:rPr>
              <a:t>медицинскими  </a:t>
            </a:r>
            <a:r>
              <a:rPr sz="1200" b="1" spc="-5" dirty="0">
                <a:latin typeface="Arial"/>
                <a:cs typeface="Arial"/>
              </a:rPr>
              <a:t>организациями.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812" y="538226"/>
            <a:ext cx="4171950" cy="587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848600" cy="1741567"/>
          </a:xfrm>
        </p:spPr>
        <p:txBody>
          <a:bodyPr/>
          <a:lstStyle/>
          <a:p>
            <a:pPr marL="299085" marR="6985" indent="-286385">
              <a:lnSpc>
                <a:spcPts val="1540"/>
              </a:lnSpc>
              <a:spcBef>
                <a:spcPts val="1520"/>
              </a:spcBef>
              <a:tabLst>
                <a:tab pos="299720" algn="l"/>
              </a:tabLst>
            </a:pPr>
            <a:r>
              <a:rPr lang="ru-RU" sz="2000" spc="-10" dirty="0" smtClean="0">
                <a:solidFill>
                  <a:srgbClr val="C00000"/>
                </a:solidFill>
              </a:rPr>
              <a:t/>
            </a:r>
            <a:br>
              <a:rPr lang="ru-RU" sz="2000" spc="-10" dirty="0" smtClean="0">
                <a:solidFill>
                  <a:srgbClr val="C00000"/>
                </a:solidFill>
              </a:rPr>
            </a:br>
            <a:r>
              <a:rPr lang="ru-RU" sz="2000" spc="-10" dirty="0" smtClean="0">
                <a:solidFill>
                  <a:srgbClr val="C00000"/>
                </a:solidFill>
              </a:rPr>
              <a:t>Взаимодействие </a:t>
            </a:r>
            <a:r>
              <a:rPr lang="ru-RU" sz="2000" spc="-5" dirty="0" smtClean="0">
                <a:solidFill>
                  <a:srgbClr val="C00000"/>
                </a:solidFill>
              </a:rPr>
              <a:t>с медицинской </a:t>
            </a:r>
            <a:r>
              <a:rPr lang="ru-RU" sz="2000" spc="-10" dirty="0" smtClean="0">
                <a:solidFill>
                  <a:srgbClr val="C00000"/>
                </a:solidFill>
              </a:rPr>
              <a:t>организацией п</a:t>
            </a:r>
            <a:r>
              <a:rPr lang="ru-RU" sz="2000" spc="-20" dirty="0" smtClean="0">
                <a:solidFill>
                  <a:srgbClr val="C00000"/>
                </a:solidFill>
              </a:rPr>
              <a:t>редусматривает, </a:t>
            </a:r>
            <a:r>
              <a:rPr lang="ru-RU" sz="2000" spc="-5" dirty="0" smtClean="0">
                <a:solidFill>
                  <a:srgbClr val="C00000"/>
                </a:solidFill>
              </a:rPr>
              <a:t>в </a:t>
            </a:r>
            <a:r>
              <a:rPr lang="ru-RU" sz="2000" spc="-10" dirty="0" smtClean="0">
                <a:solidFill>
                  <a:srgbClr val="C00000"/>
                </a:solidFill>
              </a:rPr>
              <a:t>первую  очередь, взаимодействие </a:t>
            </a:r>
            <a:r>
              <a:rPr lang="ru-RU" sz="2000" spc="-5" dirty="0" smtClean="0">
                <a:solidFill>
                  <a:srgbClr val="C00000"/>
                </a:solidFill>
              </a:rPr>
              <a:t>с </a:t>
            </a:r>
            <a:r>
              <a:rPr lang="ru-RU" sz="2000" spc="-10" dirty="0" smtClean="0">
                <a:solidFill>
                  <a:srgbClr val="C00000"/>
                </a:solidFill>
              </a:rPr>
              <a:t>должностными </a:t>
            </a:r>
            <a:r>
              <a:rPr lang="ru-RU" sz="2000" dirty="0" smtClean="0">
                <a:solidFill>
                  <a:srgbClr val="C00000"/>
                </a:solidFill>
              </a:rPr>
              <a:t>лицами МО: 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spc="-5" dirty="0" smtClean="0">
                <a:solidFill>
                  <a:srgbClr val="C00000"/>
                </a:solidFill>
              </a:rPr>
              <a:t>-</a:t>
            </a:r>
            <a:r>
              <a:rPr lang="ru-RU" sz="2000" spc="25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2000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заведующими </a:t>
            </a:r>
            <a:r>
              <a:rPr lang="ru-RU" sz="2000" spc="-40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000" spc="-1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отделениями, </a:t>
            </a:r>
            <a:br>
              <a:rPr lang="ru-RU" sz="2000" spc="-1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</a:br>
            <a:r>
              <a:rPr lang="ru-RU" sz="2000" spc="-1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- </a:t>
            </a:r>
            <a:r>
              <a:rPr lang="ru-RU" sz="2000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заместителями</a:t>
            </a:r>
            <a:r>
              <a:rPr lang="ru-RU" sz="2000" spc="2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2000" spc="-1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главного</a:t>
            </a:r>
            <a:r>
              <a:rPr lang="ru-RU" sz="2000" spc="9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2000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врача,	</a:t>
            </a:r>
            <a:br>
              <a:rPr lang="ru-RU" sz="2000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</a:br>
            <a:r>
              <a:rPr lang="ru-RU" sz="2000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- главным врачом</a:t>
            </a:r>
            <a:r>
              <a:rPr lang="ru-RU" sz="2000" spc="-10" dirty="0" smtClean="0">
                <a:solidFill>
                  <a:srgbClr val="C00000"/>
                </a:solidFill>
              </a:rPr>
              <a:t>,</a:t>
            </a:r>
            <a:r>
              <a:rPr lang="ru-RU" sz="2000" spc="8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br>
              <a:rPr lang="ru-RU" sz="2000" spc="8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</a:br>
            <a:r>
              <a:rPr lang="ru-RU" sz="2000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функциональные </a:t>
            </a:r>
            <a:r>
              <a:rPr lang="ru-RU" sz="2000" spc="-1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обязанности </a:t>
            </a:r>
            <a:r>
              <a:rPr lang="ru-RU" sz="2000" spc="-2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которых</a:t>
            </a:r>
            <a:r>
              <a:rPr lang="ru-RU" sz="2000" spc="10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2000" spc="-1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включают:</a:t>
            </a:r>
            <a:r>
              <a:rPr lang="ru-RU" sz="2000" u="sng" dirty="0" smtClean="0">
                <a:solidFill>
                  <a:srgbClr val="C00000"/>
                </a:solidFill>
              </a:rPr>
              <a:t/>
            </a:r>
            <a:br>
              <a:rPr lang="ru-RU" sz="2000" u="sng" dirty="0" smtClean="0">
                <a:solidFill>
                  <a:srgbClr val="C00000"/>
                </a:solidFill>
              </a:rPr>
            </a:br>
            <a:endParaRPr lang="ru-RU" sz="2000" u="sng" dirty="0">
              <a:solidFill>
                <a:srgbClr val="C000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04800" y="3372992"/>
            <a:ext cx="8269680" cy="2975173"/>
          </a:xfrm>
        </p:spPr>
        <p:txBody>
          <a:bodyPr/>
          <a:lstStyle/>
          <a:p>
            <a:pPr marL="299085" indent="-286385">
              <a:lnSpc>
                <a:spcPts val="1730"/>
              </a:lnSpc>
              <a:spcBef>
                <a:spcPts val="1155"/>
              </a:spcBef>
              <a:buFont typeface="Wingdings"/>
              <a:buChar char=""/>
              <a:tabLst>
                <a:tab pos="299720" algn="l"/>
              </a:tabLst>
            </a:pPr>
            <a:r>
              <a:rPr lang="ru-RU" sz="1600" spc="-10" dirty="0" smtClean="0"/>
              <a:t>разрешение </a:t>
            </a:r>
            <a:r>
              <a:rPr lang="ru-RU" sz="1600" spc="-5" dirty="0" smtClean="0"/>
              <a:t>споров </a:t>
            </a:r>
            <a:r>
              <a:rPr lang="ru-RU" sz="1600" spc="-10" dirty="0" smtClean="0"/>
              <a:t>между </a:t>
            </a:r>
            <a:r>
              <a:rPr lang="ru-RU" sz="1600" spc="-15" dirty="0" smtClean="0"/>
              <a:t>субъектами </a:t>
            </a:r>
            <a:r>
              <a:rPr lang="ru-RU" sz="1600" spc="-5" dirty="0" smtClean="0"/>
              <a:t>и участниками </a:t>
            </a:r>
            <a:r>
              <a:rPr lang="ru-RU" sz="1600" spc="-10" dirty="0" smtClean="0"/>
              <a:t>системы</a:t>
            </a:r>
            <a:r>
              <a:rPr lang="ru-RU" sz="1600" spc="254" dirty="0" smtClean="0"/>
              <a:t> </a:t>
            </a:r>
            <a:r>
              <a:rPr lang="ru-RU" sz="1600" spc="-10" dirty="0" smtClean="0"/>
              <a:t>ОМС,</a:t>
            </a:r>
            <a:endParaRPr lang="ru-RU" sz="1600" dirty="0" smtClean="0"/>
          </a:p>
          <a:p>
            <a:pPr marL="299085" marR="6985" indent="-286385" algn="just">
              <a:lnSpc>
                <a:spcPts val="1540"/>
              </a:lnSpc>
              <a:spcBef>
                <a:spcPts val="175"/>
              </a:spcBef>
              <a:buFont typeface="Wingdings"/>
              <a:buChar char=""/>
              <a:tabLst>
                <a:tab pos="355600" algn="l"/>
              </a:tabLst>
            </a:pPr>
            <a:r>
              <a:rPr lang="ru-RU" sz="1600" dirty="0" smtClean="0"/>
              <a:t>	</a:t>
            </a:r>
            <a:r>
              <a:rPr lang="ru-RU" sz="1600" spc="-5" dirty="0" smtClean="0"/>
              <a:t>принятие управленческих решений, </a:t>
            </a:r>
            <a:r>
              <a:rPr lang="ru-RU" sz="1600" spc="-10" dirty="0" smtClean="0"/>
              <a:t>направленных на </a:t>
            </a:r>
            <a:r>
              <a:rPr lang="ru-RU" sz="1600" spc="-5" dirty="0" smtClean="0"/>
              <a:t>разрешение конкретной спорной  </a:t>
            </a:r>
            <a:r>
              <a:rPr lang="ru-RU" sz="1600" spc="-10" dirty="0" smtClean="0"/>
              <a:t>ситуации </a:t>
            </a:r>
            <a:r>
              <a:rPr lang="ru-RU" sz="1600" spc="-5" dirty="0" smtClean="0"/>
              <a:t>и </a:t>
            </a:r>
            <a:r>
              <a:rPr lang="ru-RU" sz="1600" spc="-10" dirty="0" smtClean="0"/>
              <a:t>восстановление нарушенных </a:t>
            </a:r>
            <a:r>
              <a:rPr lang="ru-RU" sz="1600" spc="-5" dirty="0" smtClean="0"/>
              <a:t>прав </a:t>
            </a:r>
            <a:r>
              <a:rPr lang="ru-RU" sz="1600" spc="-15" dirty="0" smtClean="0"/>
              <a:t>конкретного </a:t>
            </a:r>
            <a:r>
              <a:rPr lang="ru-RU" sz="1600" spc="-10" dirty="0" smtClean="0"/>
              <a:t>пациента </a:t>
            </a:r>
            <a:r>
              <a:rPr lang="ru-RU" sz="1600" spc="-5" dirty="0" smtClean="0"/>
              <a:t>-</a:t>
            </a:r>
            <a:r>
              <a:rPr lang="ru-RU" sz="1600" spc="300" dirty="0" smtClean="0"/>
              <a:t> </a:t>
            </a:r>
            <a:r>
              <a:rPr lang="ru-RU" sz="1600" spc="-10" dirty="0" smtClean="0"/>
              <a:t>заявителя,</a:t>
            </a:r>
            <a:endParaRPr lang="ru-RU" sz="1600" dirty="0" smtClean="0"/>
          </a:p>
          <a:p>
            <a:pPr marL="299085" marR="6350" indent="-286385" algn="just">
              <a:lnSpc>
                <a:spcPct val="80000"/>
              </a:lnSpc>
              <a:spcBef>
                <a:spcPts val="10"/>
              </a:spcBef>
              <a:buFont typeface="Wingdings"/>
              <a:buChar char=""/>
              <a:tabLst>
                <a:tab pos="299720" algn="l"/>
              </a:tabLst>
            </a:pPr>
            <a:r>
              <a:rPr lang="ru-RU" sz="1600" spc="-5" dirty="0" smtClean="0"/>
              <a:t>принятие управленческих решений, </a:t>
            </a:r>
            <a:r>
              <a:rPr lang="ru-RU" sz="1600" spc="-10" dirty="0" smtClean="0"/>
              <a:t>направленных на недопущение </a:t>
            </a:r>
            <a:r>
              <a:rPr lang="ru-RU" sz="1600" dirty="0" smtClean="0"/>
              <a:t>аналогичных  </a:t>
            </a:r>
            <a:r>
              <a:rPr lang="ru-RU" sz="1600" spc="-15" dirty="0" smtClean="0"/>
              <a:t>нарушений </a:t>
            </a:r>
            <a:r>
              <a:rPr lang="ru-RU" sz="1600" spc="-5" dirty="0" smtClean="0"/>
              <a:t>прав </a:t>
            </a:r>
            <a:r>
              <a:rPr lang="ru-RU" sz="1600" spc="-10" dirty="0" smtClean="0"/>
              <a:t>граждан </a:t>
            </a:r>
            <a:r>
              <a:rPr lang="ru-RU" sz="1600" spc="-5" dirty="0" smtClean="0"/>
              <a:t>в</a:t>
            </a:r>
            <a:r>
              <a:rPr lang="ru-RU" sz="1600" spc="114" dirty="0" smtClean="0"/>
              <a:t> </a:t>
            </a:r>
            <a:r>
              <a:rPr lang="ru-RU" sz="1600" spc="-25" dirty="0" smtClean="0"/>
              <a:t>будущем.</a:t>
            </a:r>
          </a:p>
          <a:p>
            <a:pPr marL="299085" marR="6350" indent="-286385" algn="just">
              <a:lnSpc>
                <a:spcPct val="80000"/>
              </a:lnSpc>
              <a:spcBef>
                <a:spcPts val="10"/>
              </a:spcBef>
              <a:tabLst>
                <a:tab pos="299720" algn="l"/>
              </a:tabLst>
            </a:pPr>
            <a:endParaRPr lang="ru-RU" sz="1600" b="1" spc="-20" dirty="0" smtClean="0">
              <a:solidFill>
                <a:srgbClr val="C00000"/>
              </a:solidFill>
            </a:endParaRPr>
          </a:p>
          <a:p>
            <a:pPr marL="299085" marR="6350" indent="-286385" algn="just">
              <a:lnSpc>
                <a:spcPct val="80000"/>
              </a:lnSpc>
              <a:spcBef>
                <a:spcPts val="10"/>
              </a:spcBef>
              <a:tabLst>
                <a:tab pos="299720" algn="l"/>
              </a:tabLst>
            </a:pPr>
            <a:endParaRPr lang="ru-RU" sz="1600" b="1" spc="-20" dirty="0" smtClean="0">
              <a:solidFill>
                <a:srgbClr val="C00000"/>
              </a:solidFill>
            </a:endParaRPr>
          </a:p>
          <a:p>
            <a:pPr marL="299085" marR="6350" indent="-286385" algn="just">
              <a:lnSpc>
                <a:spcPct val="80000"/>
              </a:lnSpc>
              <a:spcBef>
                <a:spcPts val="10"/>
              </a:spcBef>
              <a:tabLst>
                <a:tab pos="299720" algn="l"/>
              </a:tabLst>
            </a:pPr>
            <a:r>
              <a:rPr lang="ru-RU" sz="1600" b="1" spc="-20" dirty="0" smtClean="0">
                <a:solidFill>
                  <a:srgbClr val="C00000"/>
                </a:solidFill>
              </a:rPr>
              <a:t>Полномочия </a:t>
            </a:r>
            <a:r>
              <a:rPr lang="ru-RU" sz="1600" b="1" spc="-5" dirty="0" smtClean="0">
                <a:solidFill>
                  <a:srgbClr val="C00000"/>
                </a:solidFill>
              </a:rPr>
              <a:t>СП-3 </a:t>
            </a:r>
            <a:r>
              <a:rPr lang="ru-RU" sz="1600" b="1" spc="-10" dirty="0" smtClean="0">
                <a:solidFill>
                  <a:srgbClr val="C00000"/>
                </a:solidFill>
              </a:rPr>
              <a:t>на </a:t>
            </a:r>
            <a:r>
              <a:rPr lang="ru-RU" sz="1600" b="1" dirty="0" smtClean="0">
                <a:solidFill>
                  <a:srgbClr val="C00000"/>
                </a:solidFill>
              </a:rPr>
              <a:t>принятие </a:t>
            </a:r>
            <a:r>
              <a:rPr lang="ru-RU" sz="1600" b="1" spc="-5" dirty="0" smtClean="0">
                <a:solidFill>
                  <a:srgbClr val="C00000"/>
                </a:solidFill>
              </a:rPr>
              <a:t>оперативных мер </a:t>
            </a:r>
            <a:r>
              <a:rPr lang="ru-RU" sz="1600" spc="-5" dirty="0" smtClean="0"/>
              <a:t>с </a:t>
            </a:r>
            <a:r>
              <a:rPr lang="ru-RU" sz="1600" spc="-20" dirty="0" smtClean="0"/>
              <a:t>целью </a:t>
            </a:r>
            <a:r>
              <a:rPr lang="ru-RU" sz="1600" spc="-10" dirty="0" smtClean="0"/>
              <a:t>предотвращения </a:t>
            </a:r>
            <a:r>
              <a:rPr lang="ru-RU" sz="1600" spc="-5" dirty="0" smtClean="0"/>
              <a:t>нарушения  прав и </a:t>
            </a:r>
            <a:r>
              <a:rPr lang="ru-RU" sz="1600" dirty="0" smtClean="0"/>
              <a:t>законных </a:t>
            </a:r>
            <a:r>
              <a:rPr lang="ru-RU" sz="1600" spc="-5" dirty="0" smtClean="0"/>
              <a:t>интересов застрахованных </a:t>
            </a:r>
            <a:r>
              <a:rPr lang="ru-RU" sz="1600" dirty="0" smtClean="0"/>
              <a:t>лиц </a:t>
            </a:r>
            <a:r>
              <a:rPr lang="ru-RU" sz="1600" spc="-10" dirty="0" smtClean="0"/>
              <a:t>на надлежащее </a:t>
            </a:r>
            <a:r>
              <a:rPr lang="ru-RU" sz="1600" spc="-5" dirty="0" smtClean="0"/>
              <a:t>качество оказываемой  медицинской помощи – </a:t>
            </a:r>
            <a:r>
              <a:rPr lang="ru-RU" sz="1600" spc="-15" dirty="0" smtClean="0"/>
              <a:t>являются </a:t>
            </a:r>
            <a:r>
              <a:rPr lang="ru-RU" sz="1600" spc="-10" dirty="0" smtClean="0"/>
              <a:t>одной </a:t>
            </a:r>
            <a:r>
              <a:rPr lang="ru-RU" sz="1600" spc="-5" dirty="0" smtClean="0"/>
              <a:t>из </a:t>
            </a:r>
            <a:r>
              <a:rPr lang="ru-RU" sz="1600" b="1" spc="-10" dirty="0" smtClean="0">
                <a:solidFill>
                  <a:srgbClr val="9E0917"/>
                </a:solidFill>
              </a:rPr>
              <a:t>главных составляющих процесса управления </a:t>
            </a:r>
            <a:r>
              <a:rPr lang="ru-RU" spc="-442" baseline="-13888" dirty="0" smtClean="0">
                <a:solidFill>
                  <a:srgbClr val="858585"/>
                </a:solidFill>
              </a:rPr>
              <a:t> </a:t>
            </a:r>
            <a:r>
              <a:rPr lang="ru-RU" sz="1600" b="1" spc="-110" dirty="0" smtClean="0">
                <a:solidFill>
                  <a:srgbClr val="9E0917"/>
                </a:solidFill>
              </a:rPr>
              <a:t>качеством </a:t>
            </a:r>
            <a:r>
              <a:rPr lang="ru-RU" sz="1600" b="1" spc="-10" dirty="0" smtClean="0">
                <a:solidFill>
                  <a:srgbClr val="9E0917"/>
                </a:solidFill>
              </a:rPr>
              <a:t>медицинской</a:t>
            </a:r>
            <a:r>
              <a:rPr lang="ru-RU" sz="1600" b="1" spc="-145" dirty="0" smtClean="0">
                <a:solidFill>
                  <a:srgbClr val="9E0917"/>
                </a:solidFill>
              </a:rPr>
              <a:t> </a:t>
            </a:r>
            <a:r>
              <a:rPr lang="ru-RU" sz="1600" b="1" spc="-20" dirty="0" smtClean="0">
                <a:solidFill>
                  <a:srgbClr val="9E0917"/>
                </a:solidFill>
              </a:rPr>
              <a:t>помощи!</a:t>
            </a:r>
            <a:endParaRPr lang="ru-RU" sz="1600" dirty="0" smtClean="0"/>
          </a:p>
          <a:p>
            <a:pPr marL="299085" marR="6350" indent="-286385" algn="just">
              <a:lnSpc>
                <a:spcPct val="80000"/>
              </a:lnSpc>
              <a:spcBef>
                <a:spcPts val="10"/>
              </a:spcBef>
              <a:buFont typeface="Wingdings"/>
              <a:buChar char=""/>
              <a:tabLst>
                <a:tab pos="299720" algn="l"/>
              </a:tabLst>
            </a:pPr>
            <a:endParaRPr lang="ru-RU" sz="1600" spc="-25" dirty="0" smtClean="0"/>
          </a:p>
          <a:p>
            <a:pPr marL="299085" marR="6350" indent="-286385" algn="just">
              <a:lnSpc>
                <a:spcPct val="80000"/>
              </a:lnSpc>
              <a:spcBef>
                <a:spcPts val="10"/>
              </a:spcBef>
              <a:tabLst>
                <a:tab pos="299720" algn="l"/>
              </a:tabLst>
            </a:pPr>
            <a:endParaRPr lang="ru-RU" sz="1600" dirty="0" smtClean="0"/>
          </a:p>
          <a:p>
            <a:endParaRPr lang="ru-RU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812" y="538226"/>
            <a:ext cx="4171950" cy="587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pPr marL="25400">
                <a:lnSpc>
                  <a:spcPct val="100000"/>
                </a:lnSpc>
                <a:spcBef>
                  <a:spcPts val="15"/>
                </a:spcBef>
              </a:pPr>
              <a:t>9</a:t>
            </a:fld>
            <a:endParaRPr spc="-5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2209800"/>
            <a:ext cx="7696200" cy="2700804"/>
          </a:xfrm>
        </p:spPr>
        <p:txBody>
          <a:bodyPr/>
          <a:lstStyle/>
          <a:p>
            <a:pPr marL="503555">
              <a:lnSpc>
                <a:spcPts val="2590"/>
              </a:lnSpc>
              <a:spcBef>
                <a:spcPts val="100"/>
              </a:spcBef>
            </a:pPr>
            <a:r>
              <a:rPr lang="ru-RU" sz="3200" spc="-5" dirty="0" smtClean="0">
                <a:solidFill>
                  <a:srgbClr val="C00000"/>
                </a:solidFill>
              </a:rPr>
              <a:t>Основной инструмент для восстановления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spc="-10" dirty="0" smtClean="0">
                <a:solidFill>
                  <a:srgbClr val="C00000"/>
                </a:solidFill>
              </a:rPr>
              <a:t>нарушаемых </a:t>
            </a:r>
            <a:r>
              <a:rPr lang="ru-RU" sz="3200" spc="-5" dirty="0" smtClean="0">
                <a:solidFill>
                  <a:srgbClr val="C00000"/>
                </a:solidFill>
              </a:rPr>
              <a:t>прав </a:t>
            </a:r>
            <a:r>
              <a:rPr lang="ru-RU" sz="3200" dirty="0" smtClean="0">
                <a:solidFill>
                  <a:srgbClr val="C00000"/>
                </a:solidFill>
              </a:rPr>
              <a:t>и </a:t>
            </a:r>
            <a:r>
              <a:rPr lang="ru-RU" sz="3200" spc="-5" dirty="0" smtClean="0">
                <a:solidFill>
                  <a:srgbClr val="C00000"/>
                </a:solidFill>
              </a:rPr>
              <a:t>законных интересов  </a:t>
            </a:r>
            <a:r>
              <a:rPr lang="ru-RU" sz="3200" spc="-10" dirty="0" smtClean="0">
                <a:solidFill>
                  <a:srgbClr val="C00000"/>
                </a:solidFill>
              </a:rPr>
              <a:t>застрахованных </a:t>
            </a:r>
            <a:r>
              <a:rPr lang="ru-RU" sz="3200" spc="-5" dirty="0" smtClean="0">
                <a:solidFill>
                  <a:srgbClr val="C00000"/>
                </a:solidFill>
              </a:rPr>
              <a:t>лиц при оказании</a:t>
            </a:r>
            <a:r>
              <a:rPr lang="ru-RU" sz="3200" spc="70" dirty="0" smtClean="0">
                <a:solidFill>
                  <a:srgbClr val="C00000"/>
                </a:solidFill>
              </a:rPr>
              <a:t> </a:t>
            </a:r>
            <a:r>
              <a:rPr lang="ru-RU" sz="3200" spc="-5" dirty="0" smtClean="0">
                <a:solidFill>
                  <a:srgbClr val="C00000"/>
                </a:solidFill>
              </a:rPr>
              <a:t>медицинской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spc="-5" dirty="0" smtClean="0">
                <a:solidFill>
                  <a:srgbClr val="C00000"/>
                </a:solidFill>
              </a:rPr>
              <a:t>помощи </a:t>
            </a:r>
            <a:r>
              <a:rPr lang="ru-RU" sz="3200" dirty="0" smtClean="0">
                <a:solidFill>
                  <a:srgbClr val="C00000"/>
                </a:solidFill>
              </a:rPr>
              <a:t>– </a:t>
            </a:r>
            <a:r>
              <a:rPr lang="ru-RU" sz="3200" spc="-10" dirty="0" smtClean="0">
                <a:solidFill>
                  <a:srgbClr val="C00000"/>
                </a:solidFill>
              </a:rPr>
              <a:t>тематическая </a:t>
            </a:r>
            <a:r>
              <a:rPr lang="ru-RU" sz="3200" spc="-5" dirty="0" smtClean="0">
                <a:solidFill>
                  <a:srgbClr val="C00000"/>
                </a:solidFill>
              </a:rPr>
              <a:t>экспертная  </a:t>
            </a:r>
            <a:r>
              <a:rPr lang="ru-RU" sz="3200" spc="-10" dirty="0" smtClean="0">
                <a:solidFill>
                  <a:srgbClr val="C00000"/>
                </a:solidFill>
              </a:rPr>
              <a:t>деятельность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1425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КОНЦЕПЦИЯ</vt:lpstr>
      <vt:lpstr>Слайд 2</vt:lpstr>
      <vt:lpstr>Основные цели деятельности страховых представителей 3 уровня</vt:lpstr>
      <vt:lpstr>КВАЛИФИКАЦИОННЫЕ ТРЕБОВАНИЯ К СТРАХОВЫМ ПРЕДСТАВИТЕЛЯМ 3 УРОВНЯ</vt:lpstr>
      <vt:lpstr>ДОЛЖНОСТНЫЕ ОБЯЗАННОСТИ СТРАХОВЫХ ПРЕДСТАВИТЕЛЕЙ 3 УРОВНЯ</vt:lpstr>
      <vt:lpstr>РАБОТА С БАЗАМИ ДАННЫХ</vt:lpstr>
      <vt:lpstr>РАБОТА С ЗАСТРАХОВАННЫМИ ЛИЦАМИ ВОЗМОЖНЫЕ НАПРАВЛЕНИЯ</vt:lpstr>
      <vt:lpstr> Взаимодействие с медицинской организацией предусматривает, в первую  очередь, взаимодействие с должностными лицами МО:  - заведующими  отделениями,  - заместителями главного врача,  - главным врачом,  функциональные обязанности которых включают: </vt:lpstr>
      <vt:lpstr>Основной инструмент для восстановления нарушаемых прав и законных интересов  застрахованных лиц при оказании медицинской помощи – тематическая экспертная  деятельность </vt:lpstr>
      <vt:lpstr>Пример реализации функционала  страхового  представителя 3 уровня  по направлению Онкология</vt:lpstr>
      <vt:lpstr>Мероприятия проекта: «Адресное информационное сопровождение онкологических больных с целью повышения доступности медицинской помощи и увеличения продолжительности жизни пациентов»</vt:lpstr>
      <vt:lpstr>Мероприятия проекта: «Адресное информационное сопровождение онкологических больных с целью повышения доступности медицинской помощи и увеличения продолжительности жизни пациентов»</vt:lpstr>
      <vt:lpstr>Мероприятия по исполнению приказа ООО «РГС-Медицина»:  «О начале реализации концепции деятельности страхового представителя 3 уровня» </vt:lpstr>
      <vt:lpstr>Мероприятия по исполнению приказа ООО «РГС-Медицина»:  «О начале реализации концепции деятельности страхового представителя 3 уровня»</vt:lpstr>
      <vt:lpstr>Мероприятия по исполнению приказа ООО «РГС-Медицина»:  «О начале реализации концепции деятельности страхового представителя 3 уровня»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Katya Rodionova</dc:creator>
  <cp:lastModifiedBy>chakrigina</cp:lastModifiedBy>
  <cp:revision>36</cp:revision>
  <dcterms:created xsi:type="dcterms:W3CDTF">2018-05-16T07:09:26Z</dcterms:created>
  <dcterms:modified xsi:type="dcterms:W3CDTF">2018-05-17T06:27:08Z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2018-05-16T00:00:00Z</vt:filetime>
  </property>
</Properties>
</file>